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1" r:id="rId2"/>
    <p:sldId id="256" r:id="rId3"/>
    <p:sldId id="257" r:id="rId4"/>
    <p:sldId id="258" r:id="rId5"/>
    <p:sldId id="259" r:id="rId6"/>
    <p:sldId id="260"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Rounded Rectangle 9"/>
          <p:cNvSpPr/>
          <p:nvPr/>
        </p:nvSpPr>
        <p:spPr>
          <a:xfrm>
            <a:off x="418596" y="434162"/>
            <a:ext cx="8306809" cy="3108960"/>
          </a:xfrm>
          <a:prstGeom prst="roundRect">
            <a:avLst>
              <a:gd name="adj" fmla="val 4578"/>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4"/>
          <p:cNvSpPr>
            <a:spLocks noGrp="1"/>
          </p:cNvSpPr>
          <p:nvPr>
            <p:ph type="ctrTitle"/>
          </p:nvPr>
        </p:nvSpPr>
        <p:spPr>
          <a:xfrm>
            <a:off x="722376" y="1820206"/>
            <a:ext cx="7772400" cy="1828800"/>
          </a:xfrm>
        </p:spPr>
        <p:txBody>
          <a:bodyPr lIns="45720" rIns="45720" bIns="45720"/>
          <a:lstStyle>
            <a:lvl1pPr algn="r">
              <a:defRPr sz="4500" b="1">
                <a:solidFill>
                  <a:schemeClr val="accent1">
                    <a:tint val="88000"/>
                    <a:satMod val="150000"/>
                  </a:schemeClr>
                </a:solidFill>
                <a:effectLst>
                  <a:outerShdw blurRad="53975" dist="22860" dir="5400000" algn="tl" rotWithShape="0">
                    <a:srgbClr val="000000">
                      <a:alpha val="55000"/>
                    </a:srgbClr>
                  </a:outerShdw>
                </a:effectLst>
              </a:defRPr>
            </a:lvl1pPr>
            <a:extLst/>
          </a:lstStyle>
          <a:p>
            <a:r>
              <a:rPr kumimoji="0" lang="en-US" smtClean="0"/>
              <a:t>Click to edit Master title style</a:t>
            </a:r>
            <a:endParaRPr kumimoji="0" lang="en-US"/>
          </a:p>
        </p:txBody>
      </p:sp>
      <p:sp>
        <p:nvSpPr>
          <p:cNvPr id="20" name="Subtitle 19"/>
          <p:cNvSpPr>
            <a:spLocks noGrp="1"/>
          </p:cNvSpPr>
          <p:nvPr>
            <p:ph type="subTitle" idx="1"/>
          </p:nvPr>
        </p:nvSpPr>
        <p:spPr>
          <a:xfrm>
            <a:off x="722376" y="3685032"/>
            <a:ext cx="7772400" cy="914400"/>
          </a:xfrm>
        </p:spPr>
        <p:txBody>
          <a:bodyPr lIns="182880" tIns="0"/>
          <a:lstStyle>
            <a:lvl1pPr marL="36576" indent="0" algn="r">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9" name="Date Placeholder 18"/>
          <p:cNvSpPr>
            <a:spLocks noGrp="1"/>
          </p:cNvSpPr>
          <p:nvPr>
            <p:ph type="dt" sz="half" idx="10"/>
          </p:nvPr>
        </p:nvSpPr>
        <p:spPr/>
        <p:txBody>
          <a:bodyPr/>
          <a:lstStyle>
            <a:extLst/>
          </a:lstStyle>
          <a:p>
            <a:fld id="{56CB900D-6091-491B-9132-0B4C2DF26F96}" type="datetimeFigureOut">
              <a:rPr lang="en-US" smtClean="0"/>
              <a:pPr/>
              <a:t>11/8/2016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11" name="Slide Number Placeholder 10"/>
          <p:cNvSpPr>
            <a:spLocks noGrp="1"/>
          </p:cNvSpPr>
          <p:nvPr>
            <p:ph type="sldNum" sz="quarter" idx="12"/>
          </p:nvPr>
        </p:nvSpPr>
        <p:spPr/>
        <p:txBody>
          <a:bodyPr/>
          <a:lstStyle>
            <a:extLst/>
          </a:lstStyle>
          <a:p>
            <a:fld id="{AC3E2EC9-F506-4999-9B6F-5790E7DBE7D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02920" y="530352"/>
            <a:ext cx="8183880" cy="4187952"/>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CB900D-6091-491B-9132-0B4C2DF26F96}" type="datetimeFigureOut">
              <a:rPr lang="en-US" smtClean="0"/>
              <a:pPr/>
              <a:t>11/8/2016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3E2EC9-F506-4999-9B6F-5790E7DBE7D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533404"/>
            <a:ext cx="1981200" cy="5257799"/>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533400" y="533402"/>
            <a:ext cx="5943600" cy="525780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CB900D-6091-491B-9132-0B4C2DF26F96}" type="datetimeFigureOut">
              <a:rPr lang="en-US" smtClean="0"/>
              <a:pPr/>
              <a:t>11/8/2016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3E2EC9-F506-4999-9B6F-5790E7DBE7D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a:xfrm>
            <a:off x="502920" y="530352"/>
            <a:ext cx="8183880" cy="4187952"/>
          </a:xfrm>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56CB900D-6091-491B-9132-0B4C2DF26F96}" type="datetimeFigureOut">
              <a:rPr lang="en-US" smtClean="0"/>
              <a:pPr/>
              <a:t>11/8/2016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3E2EC9-F506-4999-9B6F-5790E7DBE7D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ed Rectangle 10"/>
          <p:cNvSpPr/>
          <p:nvPr/>
        </p:nvSpPr>
        <p:spPr>
          <a:xfrm>
            <a:off x="418596" y="434162"/>
            <a:ext cx="8306809" cy="4341329"/>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68344" y="4928616"/>
            <a:ext cx="8183880" cy="676656"/>
          </a:xfrm>
        </p:spPr>
        <p:txBody>
          <a:bodyPr lIns="91440" bIns="0" anchor="b"/>
          <a:lstStyle>
            <a:lvl1pPr algn="l">
              <a:buNone/>
              <a:defRPr sz="3600" b="0" cap="none" baseline="0">
                <a:solidFill>
                  <a:schemeClr val="bg2">
                    <a:shade val="25000"/>
                  </a:schemeClr>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68344" y="5624484"/>
            <a:ext cx="8183880" cy="420624"/>
          </a:xfrm>
        </p:spPr>
        <p:txBody>
          <a:bodyPr lIns="118872" tIns="0" anchor="t"/>
          <a:lstStyle>
            <a:lvl1pPr marL="0" marR="36576" indent="0" algn="l">
              <a:spcBef>
                <a:spcPts val="0"/>
              </a:spcBef>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56CB900D-6091-491B-9132-0B4C2DF26F96}" type="datetimeFigureOut">
              <a:rPr lang="en-US" smtClean="0"/>
              <a:pPr/>
              <a:t>11/8/2016</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AC3E2EC9-F506-4999-9B6F-5790E7DBE7D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6CB900D-6091-491B-9132-0B4C2DF26F96}" type="datetimeFigureOut">
              <a:rPr lang="en-US" smtClean="0"/>
              <a:pPr/>
              <a:t>11/8/2016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C3E2EC9-F506-4999-9B6F-5790E7DBE7D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83480"/>
            <a:ext cx="8183880" cy="1051560"/>
          </a:xfrm>
        </p:spPr>
        <p:txBody>
          <a:bodyPr anchor="b"/>
          <a:lstStyle>
            <a:lvl1pPr>
              <a:defRPr b="1"/>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7224" y="579438"/>
            <a:ext cx="3931920" cy="792162"/>
          </a:xfrm>
        </p:spPr>
        <p:txBody>
          <a:bodyPr lIns="146304"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52169" y="579438"/>
            <a:ext cx="3931920" cy="792162"/>
          </a:xfrm>
        </p:spPr>
        <p:txBody>
          <a:bodyPr lIns="137160" anchor="ctr"/>
          <a:lstStyle>
            <a:lvl1pPr marL="0" indent="0" algn="l">
              <a:buNone/>
              <a:defRPr sz="2400" b="1">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607224"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52169" y="1447800"/>
            <a:ext cx="3931920" cy="3489960"/>
          </a:xfrm>
        </p:spPr>
        <p:txBody>
          <a:bodyPr anchor="t"/>
          <a:lstStyle>
            <a:lvl1pPr algn="l">
              <a:defRPr sz="2400"/>
            </a:lvl1pPr>
            <a:lvl2pPr algn="l">
              <a:defRPr sz="2000"/>
            </a:lvl2pPr>
            <a:lvl3pPr algn="l">
              <a:defRPr sz="1800"/>
            </a:lvl3pPr>
            <a:lvl4pPr algn="l">
              <a:defRPr sz="1600"/>
            </a:lvl4pPr>
            <a:lvl5pPr algn="l">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56CB900D-6091-491B-9132-0B4C2DF26F96}" type="datetimeFigureOut">
              <a:rPr lang="en-US" smtClean="0"/>
              <a:pPr/>
              <a:t>11/8/2016</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AC3E2EC9-F506-4999-9B6F-5790E7DBE7D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56CB900D-6091-491B-9132-0B4C2DF26F96}" type="datetimeFigureOut">
              <a:rPr lang="en-US" smtClean="0"/>
              <a:pPr/>
              <a:t>11/8/2016</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AC3E2EC9-F506-4999-9B6F-5790E7DBE7D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56CB900D-6091-491B-9132-0B4C2DF26F96}" type="datetimeFigureOut">
              <a:rPr lang="en-US" smtClean="0"/>
              <a:pPr/>
              <a:t>11/8/2016</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AC3E2EC9-F506-4999-9B6F-5790E7DBE7D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5538847" y="1447802"/>
            <a:ext cx="2971800" cy="4206112"/>
          </a:xfrm>
        </p:spPr>
        <p:txBody>
          <a:bodyPr lIns="91440"/>
          <a:lstStyle>
            <a:lvl1pPr marL="18288" marR="18288" indent="0">
              <a:spcBef>
                <a:spcPts val="0"/>
              </a:spcBef>
              <a:buNone/>
              <a:defRPr sz="1400">
                <a:solidFill>
                  <a:schemeClr val="tx1"/>
                </a:solidFill>
              </a:defRPr>
            </a:lvl1pPr>
            <a:lvl2pPr>
              <a:buNone/>
              <a:defRPr sz="1200">
                <a:solidFill>
                  <a:schemeClr val="tx1"/>
                </a:solidFill>
              </a:defRPr>
            </a:lvl2pPr>
            <a:lvl3pPr>
              <a:buNone/>
              <a:defRPr sz="1000">
                <a:solidFill>
                  <a:schemeClr val="tx1"/>
                </a:solidFill>
              </a:defRPr>
            </a:lvl3pPr>
            <a:lvl4pPr>
              <a:buNone/>
              <a:defRPr sz="900">
                <a:solidFill>
                  <a:schemeClr val="tx1"/>
                </a:solidFill>
              </a:defRPr>
            </a:lvl4pPr>
            <a:lvl5pPr>
              <a:buNone/>
              <a:defRPr sz="900">
                <a:solidFill>
                  <a:schemeClr val="tx1"/>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1"/>
          </p:nvPr>
        </p:nvSpPr>
        <p:spPr>
          <a:xfrm>
            <a:off x="761372" y="930144"/>
            <a:ext cx="4626159" cy="4724402"/>
          </a:xfrm>
        </p:spPr>
        <p:txBody>
          <a:bodyPr/>
          <a:lstStyle>
            <a:lvl1pPr>
              <a:defRPr sz="2800">
                <a:solidFill>
                  <a:schemeClr val="tx1"/>
                </a:solidFill>
              </a:defRPr>
            </a:lvl1pPr>
            <a:lvl2pPr>
              <a:defRPr sz="2600">
                <a:solidFill>
                  <a:schemeClr val="tx1"/>
                </a:solidFill>
              </a:defRPr>
            </a:lvl2pPr>
            <a:lvl3pPr>
              <a:defRPr sz="2400">
                <a:solidFill>
                  <a:schemeClr val="tx1"/>
                </a:solidFill>
              </a:defRPr>
            </a:lvl3pPr>
            <a:lvl4pPr>
              <a:defRPr sz="2000">
                <a:solidFill>
                  <a:schemeClr val="tx1"/>
                </a:solidFill>
              </a:defRPr>
            </a:lvl4pPr>
            <a:lvl5pPr>
              <a:defRPr sz="2000">
                <a:solidFill>
                  <a:schemeClr val="tx1"/>
                </a:solidFill>
              </a:defRPr>
            </a:lvl5pPr>
            <a:lvl6pPr>
              <a:buNone/>
              <a:defRPr/>
            </a:lvl6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6CB900D-6091-491B-9132-0B4C2DF26F96}" type="datetimeFigureOut">
              <a:rPr lang="en-US" smtClean="0"/>
              <a:pPr/>
              <a:t>11/8/2016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C3E2EC9-F506-4999-9B6F-5790E7DBE7D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Round Single Corner Rectangle 10"/>
          <p:cNvSpPr/>
          <p:nvPr/>
        </p:nvSpPr>
        <p:spPr>
          <a:xfrm>
            <a:off x="6400800" y="434162"/>
            <a:ext cx="2324605" cy="4343400"/>
          </a:xfrm>
          <a:prstGeom prst="round1Rect">
            <a:avLst>
              <a:gd name="adj" fmla="val 2748"/>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bwMode="grayWhite">
          <a:xfrm>
            <a:off x="6462712" y="533400"/>
            <a:ext cx="2240280" cy="4211480"/>
          </a:xfrm>
        </p:spPr>
        <p:txBody>
          <a:bodyPr lIns="91440"/>
          <a:lstStyle>
            <a:lvl1pPr marL="45720" indent="0" algn="l">
              <a:spcBef>
                <a:spcPts val="0"/>
              </a:spcBef>
              <a:buNone/>
              <a:defRPr sz="1400">
                <a:solidFill>
                  <a:srgbClr val="FFFFFF"/>
                </a:solidFill>
              </a:defRPr>
            </a:lvl1pPr>
            <a:lvl2pPr>
              <a:defRPr sz="1200">
                <a:solidFill>
                  <a:srgbClr val="FFFFFF"/>
                </a:solidFill>
              </a:defRPr>
            </a:lvl2pPr>
            <a:lvl3pPr>
              <a:defRPr sz="1000">
                <a:solidFill>
                  <a:srgbClr val="FFFFFF"/>
                </a:solidFill>
              </a:defRPr>
            </a:lvl3pPr>
            <a:lvl4pPr>
              <a:defRPr sz="900">
                <a:solidFill>
                  <a:srgbClr val="FFFFFF"/>
                </a:solidFill>
              </a:defRPr>
            </a:lvl4pPr>
            <a:lvl5pPr>
              <a:defRPr sz="900">
                <a:solidFill>
                  <a:srgbClr val="FFFFFF"/>
                </a:solidFill>
              </a:defRPr>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56CB900D-6091-491B-9132-0B4C2DF26F96}" type="datetimeFigureOut">
              <a:rPr lang="en-US" smtClean="0"/>
              <a:pPr/>
              <a:t>11/8/2016</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AC3E2EC9-F506-4999-9B6F-5790E7DBE7D5}" type="slidenum">
              <a:rPr lang="en-US" smtClean="0"/>
              <a:pPr/>
              <a:t>‹#›</a:t>
            </a:fld>
            <a:endParaRPr lang="en-US"/>
          </a:p>
        </p:txBody>
      </p:sp>
      <p:sp>
        <p:nvSpPr>
          <p:cNvPr id="3" name="Picture Placeholder 2"/>
          <p:cNvSpPr>
            <a:spLocks noGrp="1"/>
          </p:cNvSpPr>
          <p:nvPr>
            <p:ph type="pic" idx="1"/>
          </p:nvPr>
        </p:nvSpPr>
        <p:spPr>
          <a:xfrm>
            <a:off x="421480" y="435768"/>
            <a:ext cx="5925312" cy="4343400"/>
          </a:xfrm>
          <a:prstGeom prst="snipRoundRect">
            <a:avLst>
              <a:gd name="adj1" fmla="val 1040"/>
              <a:gd name="adj2" fmla="val 0"/>
            </a:avLst>
          </a:prstGeom>
          <a:solidFill>
            <a:schemeClr val="bg2">
              <a:shade val="10000"/>
            </a:schemeClr>
          </a:solidFill>
        </p:spPr>
        <p:txBody>
          <a:bodyPr/>
          <a:lstStyle>
            <a:lvl1pPr marL="0" indent="0">
              <a:buNone/>
              <a:defRPr sz="3200"/>
            </a:lvl1pPr>
            <a:extLst/>
          </a:lstStyle>
          <a:p>
            <a:r>
              <a:rPr kumimoji="0" lang="en-US" smtClean="0"/>
              <a:t>Click icon to add picture</a:t>
            </a:r>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Rounded Rectangle 6"/>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Rounded Rectangle 8"/>
          <p:cNvSpPr/>
          <p:nvPr/>
        </p:nvSpPr>
        <p:spPr>
          <a:xfrm>
            <a:off x="418596" y="434162"/>
            <a:ext cx="8306809" cy="548640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3" name="Title Placeholder 12"/>
          <p:cNvSpPr>
            <a:spLocks noGrp="1"/>
          </p:cNvSpPr>
          <p:nvPr>
            <p:ph type="title"/>
          </p:nvPr>
        </p:nvSpPr>
        <p:spPr>
          <a:xfrm>
            <a:off x="502920" y="4985590"/>
            <a:ext cx="8183880" cy="1051560"/>
          </a:xfrm>
          <a:prstGeom prst="rect">
            <a:avLst/>
          </a:prstGeom>
        </p:spPr>
        <p:txBody>
          <a:bodyPr vert="horz" anchor="b">
            <a:normAutofit/>
          </a:bodyPr>
          <a:lstStyle>
            <a:extLst/>
          </a:lstStyle>
          <a:p>
            <a:r>
              <a:rPr kumimoji="0" lang="en-US" smtClean="0"/>
              <a:t>Click to edit Master title style</a:t>
            </a:r>
            <a:endParaRPr kumimoji="0" lang="en-US"/>
          </a:p>
        </p:txBody>
      </p:sp>
      <p:sp>
        <p:nvSpPr>
          <p:cNvPr id="4" name="Text Placeholder 3"/>
          <p:cNvSpPr>
            <a:spLocks noGrp="1"/>
          </p:cNvSpPr>
          <p:nvPr>
            <p:ph type="body" idx="1"/>
          </p:nvPr>
        </p:nvSpPr>
        <p:spPr>
          <a:xfrm>
            <a:off x="502920" y="530352"/>
            <a:ext cx="8183880" cy="4187952"/>
          </a:xfrm>
          <a:prstGeom prst="rect">
            <a:avLst/>
          </a:prstGeom>
        </p:spPr>
        <p:txBody>
          <a:bodyPr vert="horz" lIns="182880" tIns="9144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56CB900D-6091-491B-9132-0B4C2DF26F96}" type="datetimeFigureOut">
              <a:rPr lang="en-US" smtClean="0"/>
              <a:pPr/>
              <a:t>11/8/2016</a:t>
            </a:fld>
            <a:endParaRPr lang="en-US"/>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eaLnBrk="1" latinLnBrk="0" hangingPunct="1">
              <a:defRPr kumimoji="0" sz="1000">
                <a:solidFill>
                  <a:schemeClr val="bg2">
                    <a:shade val="50000"/>
                  </a:schemeClr>
                </a:solidFill>
              </a:defRPr>
            </a:lvl1pPr>
            <a:extLst/>
          </a:lstStyle>
          <a:p>
            <a:endParaRPr lang="en-US"/>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eaLnBrk="1" latinLnBrk="0" hangingPunct="1">
              <a:defRPr kumimoji="0" sz="1000">
                <a:solidFill>
                  <a:schemeClr val="bg2">
                    <a:shade val="50000"/>
                  </a:schemeClr>
                </a:solidFill>
              </a:defRPr>
            </a:lvl1pPr>
            <a:extLst/>
          </a:lstStyle>
          <a:p>
            <a:fld id="{AC3E2EC9-F506-4999-9B6F-5790E7DBE7D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600" b="1" kern="1200">
          <a:solidFill>
            <a:schemeClr val="accent1">
              <a:tint val="88000"/>
              <a:satMod val="150000"/>
            </a:schemeClr>
          </a:solidFill>
          <a:effectLst>
            <a:outerShdw blurRad="53975" dist="22860" dir="5400000" algn="tl" rotWithShape="0">
              <a:srgbClr val="000000">
                <a:alpha val="55000"/>
              </a:srgbClr>
            </a:outerShdw>
          </a:effectLst>
          <a:latin typeface="+mj-lt"/>
          <a:ea typeface="+mj-ea"/>
          <a:cs typeface="+mj-cs"/>
        </a:defRPr>
      </a:lvl1pPr>
      <a:extLst/>
    </p:titleStyle>
    <p:bodyStyle>
      <a:lvl1pPr marL="265176" indent="-265176" algn="l" rtl="0" eaLnBrk="1" latinLnBrk="0" hangingPunct="1">
        <a:spcBef>
          <a:spcPts val="250"/>
        </a:spcBef>
        <a:buClr>
          <a:schemeClr val="accent1"/>
        </a:buClr>
        <a:buSzPct val="80000"/>
        <a:buFont typeface="Wingdings 2"/>
        <a:buChar char=""/>
        <a:defRPr kumimoji="0"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kumimoji="0"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kumimoji="0"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kumimoji="0"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kumimoji="0"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kumimoji="0" sz="1700" kern="1200" baseline="0">
          <a:solidFill>
            <a:schemeClr val="tx1"/>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kumimoji="0" sz="1500" kern="1200" baseline="0">
          <a:solidFill>
            <a:schemeClr val="tx1"/>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kumimoji="0" sz="15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183880" cy="4187952"/>
          </a:xfrm>
        </p:spPr>
        <p:txBody>
          <a:bodyPr>
            <a:normAutofit fontScale="85000" lnSpcReduction="20000"/>
          </a:bodyPr>
          <a:lstStyle/>
          <a:p>
            <a:pPr algn="ctr">
              <a:lnSpc>
                <a:spcPct val="150000"/>
              </a:lnSpc>
              <a:buNone/>
            </a:pPr>
            <a:r>
              <a:rPr lang="en-US" sz="4100" b="1" dirty="0" smtClean="0">
                <a:solidFill>
                  <a:srgbClr val="0070C0"/>
                </a:solidFill>
              </a:rPr>
              <a:t>Direct Method Of Teaching Language</a:t>
            </a:r>
          </a:p>
          <a:p>
            <a:pPr>
              <a:lnSpc>
                <a:spcPct val="150000"/>
              </a:lnSpc>
            </a:pPr>
            <a:endParaRPr lang="en-US" sz="3600" dirty="0" smtClean="0"/>
          </a:p>
          <a:p>
            <a:pPr algn="ctr">
              <a:lnSpc>
                <a:spcPct val="150000"/>
              </a:lnSpc>
              <a:buNone/>
            </a:pPr>
            <a:r>
              <a:rPr lang="en-US" sz="3600" b="1" dirty="0" smtClean="0"/>
              <a:t> By: Ms </a:t>
            </a:r>
            <a:r>
              <a:rPr lang="en-US" sz="3600" b="1" dirty="0" err="1" smtClean="0"/>
              <a:t>Mandeep</a:t>
            </a:r>
            <a:r>
              <a:rPr lang="en-US" sz="3600" b="1" dirty="0" smtClean="0"/>
              <a:t> </a:t>
            </a:r>
            <a:r>
              <a:rPr lang="en-US" sz="3600" b="1" dirty="0" err="1" smtClean="0"/>
              <a:t>Kaur</a:t>
            </a:r>
            <a:r>
              <a:rPr lang="en-US" sz="3600" b="1" dirty="0" smtClean="0"/>
              <a:t> </a:t>
            </a:r>
          </a:p>
          <a:p>
            <a:pPr algn="ctr">
              <a:lnSpc>
                <a:spcPct val="150000"/>
              </a:lnSpc>
              <a:buNone/>
            </a:pPr>
            <a:r>
              <a:rPr lang="en-US" sz="3600" b="1" dirty="0" smtClean="0"/>
              <a:t> </a:t>
            </a:r>
            <a:r>
              <a:rPr lang="en-US" sz="3600" b="1" dirty="0" err="1" smtClean="0"/>
              <a:t>Asstt</a:t>
            </a:r>
            <a:r>
              <a:rPr lang="en-US" sz="3600" b="1" dirty="0" smtClean="0"/>
              <a:t>. Prof. , Babe </a:t>
            </a:r>
            <a:r>
              <a:rPr lang="en-US" sz="3600" b="1" dirty="0" err="1" smtClean="0"/>
              <a:t>ke</a:t>
            </a:r>
            <a:r>
              <a:rPr lang="en-US" sz="3600" b="1" dirty="0" smtClean="0"/>
              <a:t> College Of Education </a:t>
            </a:r>
            <a:r>
              <a:rPr lang="en-US" sz="3600" b="1" dirty="0" err="1" smtClean="0"/>
              <a:t>Daudhar</a:t>
            </a:r>
            <a:r>
              <a:rPr lang="en-US" sz="3600" b="1" dirty="0" smtClean="0"/>
              <a:t> </a:t>
            </a:r>
            <a:r>
              <a:rPr lang="en-US" sz="3600" b="1" dirty="0" err="1" smtClean="0"/>
              <a:t>Moga</a:t>
            </a:r>
            <a:r>
              <a:rPr lang="en-US" sz="3600" b="1" dirty="0" smtClean="0"/>
              <a:t>.</a:t>
            </a:r>
          </a:p>
          <a:p>
            <a:endParaRPr lang="en-US" dirty="0"/>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800600"/>
            <a:ext cx="7772400" cy="1828800"/>
          </a:xfrm>
        </p:spPr>
        <p:txBody>
          <a:bodyPr>
            <a:noAutofit/>
          </a:bodyPr>
          <a:lstStyle/>
          <a:p>
            <a:r>
              <a:rPr lang="en-US" sz="2800" dirty="0"/>
              <a:t>The </a:t>
            </a:r>
            <a:r>
              <a:rPr lang="en-US" sz="2800" dirty="0" smtClean="0"/>
              <a:t>Direct </a:t>
            </a:r>
            <a:r>
              <a:rPr lang="en-US" sz="2800" dirty="0"/>
              <a:t>method for teaching </a:t>
            </a:r>
            <a:r>
              <a:rPr lang="en-US" sz="2800" dirty="0">
                <a:solidFill>
                  <a:schemeClr val="accent2">
                    <a:lumMod val="75000"/>
                  </a:schemeClr>
                </a:solidFill>
              </a:rPr>
              <a:t>English </a:t>
            </a:r>
            <a:r>
              <a:rPr lang="en-US" sz="2400" dirty="0">
                <a:solidFill>
                  <a:schemeClr val="accent2">
                    <a:lumMod val="75000"/>
                  </a:schemeClr>
                </a:solidFill>
              </a:rPr>
              <a:t>was introduced in Indian in the early 20</a:t>
            </a:r>
            <a:r>
              <a:rPr lang="en-US" sz="2400" baseline="30000" dirty="0">
                <a:solidFill>
                  <a:schemeClr val="accent2">
                    <a:lumMod val="75000"/>
                  </a:schemeClr>
                </a:solidFill>
              </a:rPr>
              <a:t>th</a:t>
            </a:r>
            <a:r>
              <a:rPr lang="en-US" sz="2400" dirty="0">
                <a:solidFill>
                  <a:schemeClr val="accent2">
                    <a:lumMod val="75000"/>
                  </a:schemeClr>
                </a:solidFill>
              </a:rPr>
              <a:t> century.</a:t>
            </a:r>
            <a:br>
              <a:rPr lang="en-US" sz="2400" dirty="0">
                <a:solidFill>
                  <a:schemeClr val="accent2">
                    <a:lumMod val="75000"/>
                  </a:schemeClr>
                </a:solidFill>
              </a:rPr>
            </a:br>
            <a:r>
              <a:rPr lang="en-US" sz="2400" dirty="0"/>
              <a:t>The aim of the method is to enable students to think in the foreign language and to cultivate and unerring language </a:t>
            </a:r>
            <a:r>
              <a:rPr lang="en-US" sz="2400" dirty="0" smtClean="0"/>
              <a:t>sense.</a:t>
            </a:r>
            <a:r>
              <a:rPr lang="en-US" sz="2400" dirty="0"/>
              <a:t/>
            </a:r>
            <a:br>
              <a:rPr lang="en-US" sz="2400" dirty="0"/>
            </a:br>
            <a:r>
              <a:rPr lang="en-US" sz="2400" dirty="0"/>
              <a:t>The principle underlying the </a:t>
            </a:r>
            <a:r>
              <a:rPr lang="en-US" sz="2400" dirty="0" smtClean="0"/>
              <a:t>direst </a:t>
            </a:r>
            <a:r>
              <a:rPr lang="en-US" sz="2400" dirty="0"/>
              <a:t>method is the is the principle of establishing a direct bond between the English word, phrase or idiom and its meaning.</a:t>
            </a:r>
            <a:br>
              <a:rPr lang="en-US" sz="2400" dirty="0"/>
            </a:br>
            <a:r>
              <a:rPr lang="en-US" sz="2400" dirty="0"/>
              <a:t> </a:t>
            </a:r>
            <a:br>
              <a:rPr lang="en-US" sz="2400" dirty="0"/>
            </a:br>
            <a:endParaRPr lang="en-US" sz="2800" dirty="0"/>
          </a:p>
        </p:txBody>
      </p:sp>
      <p:sp>
        <p:nvSpPr>
          <p:cNvPr id="3" name="Subtitle 2"/>
          <p:cNvSpPr>
            <a:spLocks noGrp="1"/>
          </p:cNvSpPr>
          <p:nvPr>
            <p:ph type="subTitle" idx="1"/>
          </p:nvPr>
        </p:nvSpPr>
        <p:spPr>
          <a:xfrm>
            <a:off x="762000" y="533400"/>
            <a:ext cx="7772400" cy="914400"/>
          </a:xfrm>
        </p:spPr>
        <p:txBody>
          <a:bodyPr>
            <a:normAutofit/>
          </a:bodyPr>
          <a:lstStyle/>
          <a:p>
            <a:pPr algn="ctr"/>
            <a:r>
              <a:rPr lang="en-US" sz="3600" b="1" dirty="0" smtClean="0">
                <a:solidFill>
                  <a:schemeClr val="accent4">
                    <a:lumMod val="50000"/>
                  </a:schemeClr>
                </a:solidFill>
              </a:rPr>
              <a:t>Direct Method</a:t>
            </a:r>
            <a:endParaRPr lang="en-US" sz="3600" b="1" dirty="0">
              <a:solidFill>
                <a:schemeClr val="accent4">
                  <a:lumMod val="50000"/>
                </a:schemeClr>
              </a:solidFill>
            </a:endParaRPr>
          </a:p>
        </p:txBody>
      </p:sp>
    </p:spTree>
  </p:cSld>
  <p:clrMapOvr>
    <a:masterClrMapping/>
  </p:clrMapOvr>
  <p:transition>
    <p:wipe di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229600" cy="4983163"/>
          </a:xfrm>
        </p:spPr>
        <p:txBody>
          <a:bodyPr>
            <a:normAutofit/>
          </a:bodyPr>
          <a:lstStyle/>
          <a:p>
            <a:pPr>
              <a:buNone/>
            </a:pPr>
            <a:r>
              <a:rPr lang="en-US" dirty="0" smtClean="0"/>
              <a:t>  </a:t>
            </a:r>
            <a:r>
              <a:rPr lang="en-US" dirty="0" smtClean="0">
                <a:solidFill>
                  <a:schemeClr val="accent2">
                    <a:lumMod val="75000"/>
                  </a:schemeClr>
                </a:solidFill>
              </a:rPr>
              <a:t>Features </a:t>
            </a:r>
            <a:r>
              <a:rPr lang="en-US" dirty="0">
                <a:solidFill>
                  <a:schemeClr val="accent2">
                    <a:lumMod val="75000"/>
                  </a:schemeClr>
                </a:solidFill>
              </a:rPr>
              <a:t>of the Direct Method</a:t>
            </a:r>
          </a:p>
          <a:p>
            <a:r>
              <a:rPr lang="en-US" dirty="0"/>
              <a:t>1. Mother- Tongue not allowed </a:t>
            </a:r>
          </a:p>
          <a:p>
            <a:r>
              <a:rPr lang="en-US" dirty="0"/>
              <a:t>2. Oral work</a:t>
            </a:r>
          </a:p>
          <a:p>
            <a:r>
              <a:rPr lang="en-US" dirty="0"/>
              <a:t>3. </a:t>
            </a:r>
            <a:r>
              <a:rPr lang="en-US" dirty="0" smtClean="0"/>
              <a:t>The </a:t>
            </a:r>
            <a:r>
              <a:rPr lang="en-US" dirty="0"/>
              <a:t>sentence and not the word </a:t>
            </a:r>
            <a:r>
              <a:rPr lang="en-US" dirty="0" smtClean="0"/>
              <a:t> </a:t>
            </a:r>
          </a:p>
          <a:p>
            <a:pPr>
              <a:buNone/>
            </a:pPr>
            <a:r>
              <a:rPr lang="en-US" dirty="0" smtClean="0"/>
              <a:t>      becomes </a:t>
            </a:r>
            <a:r>
              <a:rPr lang="en-US" dirty="0"/>
              <a:t>the unit of </a:t>
            </a:r>
            <a:r>
              <a:rPr lang="en-US" dirty="0" smtClean="0"/>
              <a:t>speech</a:t>
            </a:r>
            <a:endParaRPr lang="en-US" dirty="0"/>
          </a:p>
          <a:p>
            <a:r>
              <a:rPr lang="en-US" dirty="0"/>
              <a:t>4. </a:t>
            </a:r>
            <a:r>
              <a:rPr lang="en-US" dirty="0" smtClean="0"/>
              <a:t>The </a:t>
            </a:r>
            <a:r>
              <a:rPr lang="en-US" dirty="0"/>
              <a:t>teaching of </a:t>
            </a:r>
            <a:r>
              <a:rPr lang="en-US" dirty="0" err="1" smtClean="0"/>
              <a:t>descripitive</a:t>
            </a:r>
            <a:r>
              <a:rPr lang="en-US" dirty="0" smtClean="0"/>
              <a:t> grammar</a:t>
            </a:r>
            <a:endParaRPr lang="en-US" dirty="0"/>
          </a:p>
          <a:p>
            <a:r>
              <a:rPr lang="en-US" dirty="0"/>
              <a:t>5. </a:t>
            </a:r>
            <a:r>
              <a:rPr lang="en-US" dirty="0" smtClean="0"/>
              <a:t>Progressive </a:t>
            </a:r>
            <a:r>
              <a:rPr lang="en-US" dirty="0"/>
              <a:t>teaching of new </a:t>
            </a:r>
            <a:r>
              <a:rPr lang="en-US" dirty="0" smtClean="0"/>
              <a:t>vocabulary</a:t>
            </a:r>
            <a:endParaRPr lang="en-US" dirty="0"/>
          </a:p>
          <a:p>
            <a:r>
              <a:rPr lang="en-US" dirty="0"/>
              <a:t>6. Systematic teaching of Pronunciation </a:t>
            </a:r>
          </a:p>
          <a:p>
            <a:r>
              <a:rPr lang="en-US" dirty="0"/>
              <a:t>7. Teaching vocabulary and </a:t>
            </a:r>
            <a:r>
              <a:rPr lang="en-US" dirty="0" smtClean="0"/>
              <a:t>structures</a:t>
            </a:r>
            <a:endParaRPr lang="en-US" dirty="0"/>
          </a:p>
          <a:p>
            <a:endParaRPr lang="en-US" dirty="0"/>
          </a:p>
        </p:txBody>
      </p:sp>
      <p:pic>
        <p:nvPicPr>
          <p:cNvPr id="4" name="Picture 3" descr="shutterstock_197920040-copy.jpg"/>
          <p:cNvPicPr>
            <a:picLocks noChangeAspect="1"/>
          </p:cNvPicPr>
          <p:nvPr/>
        </p:nvPicPr>
        <p:blipFill>
          <a:blip r:embed="rId2" cstate="print"/>
          <a:stretch>
            <a:fillRect/>
          </a:stretch>
        </p:blipFill>
        <p:spPr>
          <a:xfrm>
            <a:off x="6553200" y="990600"/>
            <a:ext cx="1752600" cy="1150144"/>
          </a:xfrm>
          <a:prstGeom prst="rect">
            <a:avLst/>
          </a:prstGeom>
        </p:spPr>
      </p:pic>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62000"/>
            <a:ext cx="8229600" cy="1143000"/>
          </a:xfrm>
        </p:spPr>
        <p:txBody>
          <a:bodyPr>
            <a:normAutofit fontScale="90000"/>
          </a:bodyPr>
          <a:lstStyle/>
          <a:p>
            <a:r>
              <a:rPr lang="en-US" dirty="0"/>
              <a:t>Techniques used in the Direct Method</a:t>
            </a:r>
            <a:br>
              <a:rPr lang="en-US" dirty="0"/>
            </a:br>
            <a:endParaRPr lang="en-US" dirty="0"/>
          </a:p>
        </p:txBody>
      </p:sp>
      <p:sp>
        <p:nvSpPr>
          <p:cNvPr id="3" name="Content Placeholder 2"/>
          <p:cNvSpPr>
            <a:spLocks noGrp="1"/>
          </p:cNvSpPr>
          <p:nvPr>
            <p:ph idx="1"/>
          </p:nvPr>
        </p:nvSpPr>
        <p:spPr>
          <a:xfrm>
            <a:off x="457200" y="1524000"/>
            <a:ext cx="8183880" cy="4187952"/>
          </a:xfrm>
        </p:spPr>
        <p:txBody>
          <a:bodyPr>
            <a:normAutofit fontScale="92500" lnSpcReduction="10000"/>
          </a:bodyPr>
          <a:lstStyle/>
          <a:p>
            <a:pPr algn="just"/>
            <a:r>
              <a:rPr lang="en-US" sz="2400" dirty="0" smtClean="0"/>
              <a:t>Learners are motivated to think and communicate in English.</a:t>
            </a:r>
          </a:p>
          <a:p>
            <a:pPr algn="just"/>
            <a:r>
              <a:rPr lang="en-US" sz="2400" dirty="0" smtClean="0"/>
              <a:t>Learners are asked questions and they are to give answers only in English.</a:t>
            </a:r>
          </a:p>
          <a:p>
            <a:pPr algn="just"/>
            <a:r>
              <a:rPr lang="en-US" sz="2400" dirty="0" smtClean="0"/>
              <a:t>More emphasis is  laid on vocabulary rather than grammar. </a:t>
            </a:r>
          </a:p>
          <a:p>
            <a:pPr algn="just"/>
            <a:r>
              <a:rPr lang="en-US" sz="2400" dirty="0" smtClean="0"/>
              <a:t>Oral placation is emphasized and  pronunciation is seriously taken care of.</a:t>
            </a:r>
          </a:p>
          <a:p>
            <a:pPr algn="just"/>
            <a:r>
              <a:rPr lang="en-US" sz="2400" dirty="0" smtClean="0"/>
              <a:t>Exercises for practice are given without explaining the rules of grammar.</a:t>
            </a:r>
          </a:p>
          <a:p>
            <a:pPr algn="just"/>
            <a:r>
              <a:rPr lang="en-US" sz="2400" dirty="0" smtClean="0"/>
              <a:t>The teacher makes use of aids, facial gestures, actions to make the students understand in English.</a:t>
            </a:r>
            <a:endParaRPr lang="en-US" sz="2400" dirty="0"/>
          </a:p>
        </p:txBody>
      </p:sp>
    </p:spTree>
  </p:cSld>
  <p:clrMapOvr>
    <a:masterClrMapping/>
  </p:clrMapOvr>
  <p:transition>
    <p:circl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183880" cy="1051560"/>
          </a:xfrm>
        </p:spPr>
        <p:txBody>
          <a:bodyPr>
            <a:normAutofit fontScale="90000"/>
          </a:bodyPr>
          <a:lstStyle/>
          <a:p>
            <a:r>
              <a:rPr lang="en-US" dirty="0" smtClean="0"/>
              <a:t>Advantages </a:t>
            </a:r>
            <a:r>
              <a:rPr lang="en-US" dirty="0"/>
              <a:t>of the Direct Method</a:t>
            </a:r>
            <a:br>
              <a:rPr lang="en-US" dirty="0"/>
            </a:br>
            <a:endParaRPr lang="en-US" dirty="0"/>
          </a:p>
        </p:txBody>
      </p:sp>
      <p:sp>
        <p:nvSpPr>
          <p:cNvPr id="3" name="Content Placeholder 2"/>
          <p:cNvSpPr>
            <a:spLocks noGrp="1"/>
          </p:cNvSpPr>
          <p:nvPr>
            <p:ph idx="1"/>
          </p:nvPr>
        </p:nvSpPr>
        <p:spPr>
          <a:xfrm>
            <a:off x="457200" y="1600200"/>
            <a:ext cx="8183880" cy="4187952"/>
          </a:xfrm>
        </p:spPr>
        <p:txBody>
          <a:bodyPr/>
          <a:lstStyle/>
          <a:p>
            <a:r>
              <a:rPr lang="en-US" dirty="0" smtClean="0"/>
              <a:t>1. English taught in English</a:t>
            </a:r>
          </a:p>
          <a:p>
            <a:r>
              <a:rPr lang="en-US" dirty="0" smtClean="0"/>
              <a:t>2. Listening to English</a:t>
            </a:r>
          </a:p>
          <a:p>
            <a:r>
              <a:rPr lang="en-US" dirty="0" smtClean="0"/>
              <a:t>3. Follows natural way</a:t>
            </a:r>
          </a:p>
          <a:p>
            <a:r>
              <a:rPr lang="en-US" dirty="0" smtClean="0"/>
              <a:t>4. Stress on oral work </a:t>
            </a:r>
          </a:p>
          <a:p>
            <a:r>
              <a:rPr lang="en-US" dirty="0" smtClean="0"/>
              <a:t>5. Thinking in English</a:t>
            </a:r>
          </a:p>
          <a:p>
            <a:r>
              <a:rPr lang="en-US" dirty="0" smtClean="0"/>
              <a:t>6. Use of A-V aids</a:t>
            </a:r>
          </a:p>
          <a:p>
            <a:r>
              <a:rPr lang="en-US" dirty="0" smtClean="0"/>
              <a:t>7 Get started in English</a:t>
            </a:r>
          </a:p>
          <a:p>
            <a:r>
              <a:rPr lang="en-US" dirty="0" smtClean="0"/>
              <a:t>8.Scope for activity</a:t>
            </a:r>
            <a:endParaRPr lang="en-US" dirty="0"/>
          </a:p>
        </p:txBody>
      </p:sp>
      <p:pic>
        <p:nvPicPr>
          <p:cNvPr id="4" name="Picture 3" descr="audio-visual-aids-pt-3-728.jpg"/>
          <p:cNvPicPr>
            <a:picLocks noChangeAspect="1"/>
          </p:cNvPicPr>
          <p:nvPr/>
        </p:nvPicPr>
        <p:blipFill>
          <a:blip r:embed="rId2" cstate="print"/>
          <a:srcRect l="6044" t="44139" r="13736"/>
          <a:stretch>
            <a:fillRect/>
          </a:stretch>
        </p:blipFill>
        <p:spPr>
          <a:xfrm>
            <a:off x="5029200" y="2438400"/>
            <a:ext cx="3657600" cy="1910219"/>
          </a:xfrm>
          <a:prstGeom prst="rect">
            <a:avLst/>
          </a:prstGeom>
        </p:spPr>
      </p:pic>
    </p:spTree>
  </p:cSld>
  <p:clrMapOvr>
    <a:masterClrMapping/>
  </p:clrMapOvr>
  <p:transition>
    <p:spli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143000"/>
          </a:xfrm>
        </p:spPr>
        <p:txBody>
          <a:bodyPr>
            <a:normAutofit fontScale="90000"/>
          </a:bodyPr>
          <a:lstStyle/>
          <a:p>
            <a:r>
              <a:rPr lang="en-US" dirty="0" smtClean="0"/>
              <a:t>Limitations </a:t>
            </a:r>
            <a:r>
              <a:rPr lang="en-US" dirty="0"/>
              <a:t>of the Direct Method</a:t>
            </a:r>
            <a:br>
              <a:rPr lang="en-US" dirty="0"/>
            </a:br>
            <a:endParaRPr lang="en-US" dirty="0"/>
          </a:p>
        </p:txBody>
      </p:sp>
      <p:sp>
        <p:nvSpPr>
          <p:cNvPr id="3" name="Content Placeholder 2"/>
          <p:cNvSpPr>
            <a:spLocks noGrp="1"/>
          </p:cNvSpPr>
          <p:nvPr>
            <p:ph idx="1"/>
          </p:nvPr>
        </p:nvSpPr>
        <p:spPr>
          <a:xfrm>
            <a:off x="502920" y="1679448"/>
            <a:ext cx="8183880" cy="4187952"/>
          </a:xfrm>
        </p:spPr>
        <p:txBody>
          <a:bodyPr>
            <a:normAutofit/>
          </a:bodyPr>
          <a:lstStyle/>
          <a:p>
            <a:r>
              <a:rPr lang="en-US" dirty="0" smtClean="0"/>
              <a:t>1</a:t>
            </a:r>
            <a:r>
              <a:rPr lang="en-US" sz="2800" dirty="0" smtClean="0"/>
              <a:t>. Useful for Early Stage </a:t>
            </a:r>
          </a:p>
          <a:p>
            <a:r>
              <a:rPr lang="en-US" sz="2800" dirty="0" smtClean="0"/>
              <a:t>2. Speech is over emphasized </a:t>
            </a:r>
          </a:p>
          <a:p>
            <a:r>
              <a:rPr lang="en-US" sz="2800" dirty="0" smtClean="0"/>
              <a:t>3. Incompetent teachers</a:t>
            </a:r>
          </a:p>
          <a:p>
            <a:r>
              <a:rPr lang="en-US" sz="2800" dirty="0" smtClean="0"/>
              <a:t>4. Expensive method</a:t>
            </a:r>
          </a:p>
          <a:p>
            <a:r>
              <a:rPr lang="en-US" sz="2800" dirty="0" smtClean="0"/>
              <a:t>5. Limited suitability</a:t>
            </a:r>
          </a:p>
          <a:p>
            <a:r>
              <a:rPr lang="en-US" sz="2800" dirty="0" smtClean="0"/>
              <a:t>6. Vocabulary teaching</a:t>
            </a:r>
          </a:p>
          <a:p>
            <a:r>
              <a:rPr lang="en-US" sz="2800" dirty="0" smtClean="0"/>
              <a:t>7. Readers</a:t>
            </a:r>
          </a:p>
          <a:p>
            <a:r>
              <a:rPr lang="en-US" sz="2800" dirty="0" smtClean="0"/>
              <a:t>8. Time consuming</a:t>
            </a:r>
            <a:endParaRPr lang="en-US" dirty="0"/>
          </a:p>
        </p:txBody>
      </p:sp>
    </p:spTree>
  </p:cSld>
  <p:clrMapOvr>
    <a:masterClrMapping/>
  </p:clrMapOvr>
  <p:transition>
    <p:check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rot="959546">
            <a:off x="502920" y="530352"/>
            <a:ext cx="8183880" cy="4187952"/>
          </a:xfrm>
        </p:spPr>
        <p:txBody>
          <a:bodyPr/>
          <a:lstStyle/>
          <a:p>
            <a:pPr algn="ctr">
              <a:buNone/>
            </a:pPr>
            <a:endParaRPr lang="en-US" dirty="0" smtClean="0"/>
          </a:p>
          <a:p>
            <a:pPr algn="ctr">
              <a:buNone/>
            </a:pPr>
            <a:endParaRPr lang="en-US" dirty="0" smtClean="0"/>
          </a:p>
          <a:p>
            <a:pPr algn="ctr">
              <a:buNone/>
            </a:pPr>
            <a:endParaRPr lang="en-US" dirty="0" smtClean="0"/>
          </a:p>
          <a:p>
            <a:pPr algn="ctr">
              <a:buNone/>
            </a:pPr>
            <a:r>
              <a:rPr lang="en-US" sz="11500" b="1" dirty="0" smtClean="0">
                <a:solidFill>
                  <a:srgbClr val="C00000"/>
                </a:solidFill>
              </a:rPr>
              <a:t>Thanks</a:t>
            </a:r>
            <a:endParaRPr lang="en-US" sz="11500" b="1" dirty="0">
              <a:solidFill>
                <a:srgbClr val="C00000"/>
              </a:solidFill>
            </a:endParaRPr>
          </a:p>
        </p:txBody>
      </p:sp>
    </p:spTree>
  </p:cSld>
  <p:clrMapOvr>
    <a:masterClrMapping/>
  </p:clrMapOvr>
  <p:transition>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spect">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Aspect">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9525" cap="flat" cmpd="sng" algn="ctr">
          <a:solidFill>
            <a:schemeClr val="phClr">
              <a:satMod val="150000"/>
            </a:schemeClr>
          </a:solidFill>
          <a:prstDash val="solid"/>
        </a:ln>
        <a:ln w="42500" cap="flat" cmpd="sng"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35000"/>
                <a:satMod val="150000"/>
              </a:schemeClr>
            </a:gs>
            <a:gs pos="45000">
              <a:schemeClr val="phClr">
                <a:shade val="68000"/>
                <a:satMod val="155000"/>
              </a:schemeClr>
            </a:gs>
            <a:gs pos="100000">
              <a:schemeClr val="phClr">
                <a:tint val="70000"/>
                <a:satMod val="175000"/>
              </a:schemeClr>
            </a:gs>
          </a:gsLst>
          <a:lin ang="16200000" scaled="0"/>
        </a:gradFill>
        <a:blipFill>
          <a:blip xmlns:r="http://schemas.openxmlformats.org/officeDocument/2006/relationships" r:embed="rId1">
            <a:duotone>
              <a:schemeClr val="phClr">
                <a:shade val="800"/>
                <a:satMod val="150000"/>
              </a:schemeClr>
              <a:schemeClr val="phClr">
                <a:tint val="80000"/>
                <a:satMod val="150000"/>
              </a:schemeClr>
            </a:duotone>
          </a:blip>
          <a:tile tx="0" ty="0" sx="75000" sy="7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Aspect</Template>
  <TotalTime>68</TotalTime>
  <Words>269</Words>
  <Application>Microsoft Office PowerPoint</Application>
  <PresentationFormat>On-screen Show (4:3)</PresentationFormat>
  <Paragraphs>44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Aspect</vt:lpstr>
      <vt:lpstr>Slide 1</vt:lpstr>
      <vt:lpstr>The Direct method for teaching English was introduced in Indian in the early 20th century. The aim of the method is to enable students to think in the foreign language and to cultivate and unerring language sense. The principle underlying the direst method is the is the principle of establishing a direct bond between the English word, phrase or idiom and its meaning.   </vt:lpstr>
      <vt:lpstr>Slide 3</vt:lpstr>
      <vt:lpstr>Techniques used in the Direct Method </vt:lpstr>
      <vt:lpstr>Advantages of the Direct Method </vt:lpstr>
      <vt:lpstr>Limitations of the Direct Method </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Direet method for teaching English was introduced in Indian in the early 20th century. The aim of the method is to enable students to think in the foreign language and to cultivate and unerring language sonse. The principle underlying the direet method is the is the principle of establishing a direct bond between the English word, phrase or idiom and its meaning.</dc:title>
  <dc:creator>my pc</dc:creator>
  <cp:lastModifiedBy>my pc</cp:lastModifiedBy>
  <cp:revision>17</cp:revision>
  <dcterms:created xsi:type="dcterms:W3CDTF">2016-11-09T09:31:20Z</dcterms:created>
  <dcterms:modified xsi:type="dcterms:W3CDTF">2016-11-08T12:25:25Z</dcterms:modified>
</cp:coreProperties>
</file>