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58" r:id="rId5"/>
    <p:sldId id="259" r:id="rId6"/>
    <p:sldId id="260" r:id="rId7"/>
    <p:sldId id="261" r:id="rId8"/>
    <p:sldId id="262" r:id="rId9"/>
    <p:sldId id="264" r:id="rId10"/>
    <p:sldId id="265" r:id="rId11"/>
    <p:sldId id="266" r:id="rId12"/>
    <p:sldId id="267" r:id="rId13"/>
    <p:sldId id="268" r:id="rId14"/>
    <p:sldId id="270" r:id="rId15"/>
    <p:sldId id="271" r:id="rId16"/>
    <p:sldId id="272" r:id="rId17"/>
    <p:sldId id="273" r:id="rId18"/>
    <p:sldId id="274" r:id="rId19"/>
    <p:sldId id="275"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E287614-473F-40B3-8038-6CC436F43B16}" type="datetimeFigureOut">
              <a:rPr lang="en-US" smtClean="0"/>
              <a:pPr/>
              <a:t>11/8/2016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CB2F599-6A0E-42E9-A500-1E452953136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287614-473F-40B3-8038-6CC436F43B16}"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F599-6A0E-42E9-A500-1E45295313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287614-473F-40B3-8038-6CC436F43B16}"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F599-6A0E-42E9-A500-1E45295313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287614-473F-40B3-8038-6CC436F43B16}"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F599-6A0E-42E9-A500-1E45295313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E287614-473F-40B3-8038-6CC436F43B16}"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F599-6A0E-42E9-A500-1E452953136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287614-473F-40B3-8038-6CC436F43B16}" type="datetimeFigureOut">
              <a:rPr lang="en-US" smtClean="0"/>
              <a:pPr/>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2F599-6A0E-42E9-A500-1E45295313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E287614-473F-40B3-8038-6CC436F43B16}" type="datetimeFigureOut">
              <a:rPr lang="en-US" smtClean="0"/>
              <a:pPr/>
              <a:t>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2F599-6A0E-42E9-A500-1E45295313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287614-473F-40B3-8038-6CC436F43B16}" type="datetimeFigureOut">
              <a:rPr lang="en-US" smtClean="0"/>
              <a:pPr/>
              <a:t>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2F599-6A0E-42E9-A500-1E45295313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287614-473F-40B3-8038-6CC436F43B16}" type="datetimeFigureOut">
              <a:rPr lang="en-US" smtClean="0"/>
              <a:pPr/>
              <a:t>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2F599-6A0E-42E9-A500-1E45295313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287614-473F-40B3-8038-6CC436F43B16}" type="datetimeFigureOut">
              <a:rPr lang="en-US" smtClean="0"/>
              <a:pPr/>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2F599-6A0E-42E9-A500-1E45295313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287614-473F-40B3-8038-6CC436F43B16}" type="datetimeFigureOut">
              <a:rPr lang="en-US" smtClean="0"/>
              <a:pPr/>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CB2F599-6A0E-42E9-A500-1E452953136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287614-473F-40B3-8038-6CC436F43B16}" type="datetimeFigureOut">
              <a:rPr lang="en-US" smtClean="0"/>
              <a:pPr/>
              <a:t>11/8/2016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B2F599-6A0E-42E9-A500-1E452953136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Creativity </a:t>
            </a:r>
            <a:endParaRPr lang="en-US" dirty="0"/>
          </a:p>
        </p:txBody>
      </p:sp>
      <p:sp>
        <p:nvSpPr>
          <p:cNvPr id="3" name="Subtitle 2"/>
          <p:cNvSpPr>
            <a:spLocks noGrp="1"/>
          </p:cNvSpPr>
          <p:nvPr>
            <p:ph type="subTitle" idx="1"/>
          </p:nvPr>
        </p:nvSpPr>
        <p:spPr/>
        <p:txBody>
          <a:bodyPr/>
          <a:lstStyle/>
          <a:p>
            <a:r>
              <a:rPr lang="en-US" dirty="0" smtClean="0"/>
              <a:t>By :</a:t>
            </a:r>
          </a:p>
          <a:p>
            <a:r>
              <a:rPr lang="en-US" dirty="0" smtClean="0"/>
              <a:t>Miss </a:t>
            </a:r>
            <a:r>
              <a:rPr lang="en-US" dirty="0" err="1" smtClean="0"/>
              <a:t>Mandeep</a:t>
            </a:r>
            <a:r>
              <a:rPr lang="en-US" dirty="0" smtClean="0"/>
              <a:t> </a:t>
            </a:r>
            <a:r>
              <a:rPr lang="en-US" dirty="0" err="1" smtClean="0"/>
              <a:t>Kaur</a:t>
            </a:r>
            <a:endParaRPr lang="en-US" dirty="0" smtClean="0"/>
          </a:p>
          <a:p>
            <a:r>
              <a:rPr lang="en-US" dirty="0" smtClean="0"/>
              <a:t>Assistant Prof. </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Merits of Problem Solving Techniques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Self Expression</a:t>
            </a:r>
          </a:p>
          <a:p>
            <a:pPr marL="514350" indent="-514350">
              <a:buFont typeface="+mj-lt"/>
              <a:buAutoNum type="arabicPeriod"/>
            </a:pPr>
            <a:r>
              <a:rPr lang="en-US" dirty="0" smtClean="0"/>
              <a:t>Self Discipline</a:t>
            </a:r>
          </a:p>
          <a:p>
            <a:pPr marL="514350" indent="-514350">
              <a:buFont typeface="+mj-lt"/>
              <a:buAutoNum type="arabicPeriod"/>
            </a:pPr>
            <a:r>
              <a:rPr lang="en-US" dirty="0" smtClean="0"/>
              <a:t>Thinking and reasoning </a:t>
            </a:r>
          </a:p>
          <a:p>
            <a:pPr marL="514350" indent="-514350">
              <a:buFont typeface="+mj-lt"/>
              <a:buAutoNum type="arabicPeriod"/>
            </a:pPr>
            <a:r>
              <a:rPr lang="en-US" dirty="0" smtClean="0"/>
              <a:t>Critical judgment</a:t>
            </a:r>
          </a:p>
          <a:p>
            <a:pPr marL="514350" indent="-514350">
              <a:buFont typeface="+mj-lt"/>
              <a:buAutoNum type="arabicPeriod"/>
            </a:pPr>
            <a:r>
              <a:rPr lang="en-US" dirty="0" smtClean="0"/>
              <a:t>Study Habits</a:t>
            </a:r>
          </a:p>
          <a:p>
            <a:pPr marL="514350" indent="-514350">
              <a:buFont typeface="+mj-lt"/>
              <a:buAutoNum type="arabicPeriod"/>
            </a:pPr>
            <a:r>
              <a:rPr lang="en-US" dirty="0" smtClean="0"/>
              <a:t>New Idea and Knowledge </a:t>
            </a:r>
          </a:p>
          <a:p>
            <a:pPr marL="514350" indent="-514350">
              <a:buFont typeface="+mj-lt"/>
              <a:buAutoNum type="arabicPeriod"/>
            </a:pPr>
            <a:r>
              <a:rPr lang="en-US" dirty="0" smtClean="0"/>
              <a:t>Interest and Enthusiasm </a:t>
            </a:r>
          </a:p>
          <a:p>
            <a:endParaRPr lang="en-US" dirty="0"/>
          </a:p>
        </p:txBody>
      </p:sp>
    </p:spTree>
  </p:cSld>
  <p:clrMapOvr>
    <a:masterClrMapping/>
  </p:clrMapOvr>
  <p:transition>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a:t>
            </a:r>
            <a:r>
              <a:rPr lang="en-US" dirty="0" smtClean="0"/>
              <a:t>of Teacher in </a:t>
            </a:r>
            <a:r>
              <a:rPr lang="en-US" dirty="0" smtClean="0"/>
              <a:t>Problem Solving Techniques</a:t>
            </a:r>
            <a:endParaRPr lang="en-US" dirty="0"/>
          </a:p>
        </p:txBody>
      </p:sp>
      <p:sp>
        <p:nvSpPr>
          <p:cNvPr id="3" name="Content Placeholder 2"/>
          <p:cNvSpPr>
            <a:spLocks noGrp="1"/>
          </p:cNvSpPr>
          <p:nvPr>
            <p:ph idx="1"/>
          </p:nvPr>
        </p:nvSpPr>
        <p:spPr/>
        <p:txBody>
          <a:bodyPr/>
          <a:lstStyle/>
          <a:p>
            <a:r>
              <a:rPr lang="en-US" dirty="0" smtClean="0"/>
              <a:t>Creating problem Situation</a:t>
            </a:r>
          </a:p>
          <a:p>
            <a:r>
              <a:rPr lang="en-US" dirty="0" smtClean="0"/>
              <a:t>Sensing the problem</a:t>
            </a:r>
          </a:p>
          <a:p>
            <a:r>
              <a:rPr lang="en-US" dirty="0" smtClean="0"/>
              <a:t>Problem of the whole class</a:t>
            </a:r>
          </a:p>
          <a:p>
            <a:r>
              <a:rPr lang="en-US" dirty="0" smtClean="0"/>
              <a:t>Providing motivation</a:t>
            </a:r>
          </a:p>
          <a:p>
            <a:r>
              <a:rPr lang="en-US" dirty="0" smtClean="0"/>
              <a:t>Providing assistance</a:t>
            </a:r>
          </a:p>
          <a:p>
            <a:r>
              <a:rPr lang="en-US" dirty="0" smtClean="0"/>
              <a:t>Encouraging divergent thinking</a:t>
            </a:r>
          </a:p>
          <a:p>
            <a:r>
              <a:rPr lang="en-US" dirty="0" smtClean="0"/>
              <a:t>Conclusion	</a:t>
            </a:r>
          </a:p>
          <a:p>
            <a:endParaRPr lang="en-US" dirty="0"/>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discussion as a method of developing creativity </a:t>
            </a:r>
            <a:endParaRPr lang="en-US" dirty="0"/>
          </a:p>
        </p:txBody>
      </p:sp>
      <p:sp>
        <p:nvSpPr>
          <p:cNvPr id="3" name="Content Placeholder 2"/>
          <p:cNvSpPr>
            <a:spLocks noGrp="1"/>
          </p:cNvSpPr>
          <p:nvPr>
            <p:ph idx="1"/>
          </p:nvPr>
        </p:nvSpPr>
        <p:spPr>
          <a:xfrm>
            <a:off x="152400" y="1905000"/>
            <a:ext cx="8763000" cy="4389120"/>
          </a:xfrm>
        </p:spPr>
        <p:txBody>
          <a:bodyPr>
            <a:normAutofit/>
          </a:bodyPr>
          <a:lstStyle/>
          <a:p>
            <a:pPr algn="just"/>
            <a:r>
              <a:rPr lang="en-US" dirty="0" smtClean="0"/>
              <a:t>Creativity can be developed among students with the help of group discussion. Convergent as well as divergent thinking is involved in group discussion.</a:t>
            </a:r>
          </a:p>
          <a:p>
            <a:r>
              <a:rPr lang="en-US" dirty="0" smtClean="0"/>
              <a:t>There are various type of group discussion</a:t>
            </a:r>
          </a:p>
          <a:p>
            <a:pPr marL="971550" lvl="1" indent="-514350">
              <a:buFont typeface="+mj-lt"/>
              <a:buAutoNum type="arabicPeriod"/>
            </a:pPr>
            <a:r>
              <a:rPr lang="en-US" dirty="0" smtClean="0"/>
              <a:t>Informal Discussion</a:t>
            </a:r>
          </a:p>
          <a:p>
            <a:pPr marL="971550" lvl="1" indent="-514350">
              <a:buFont typeface="+mj-lt"/>
              <a:buAutoNum type="arabicPeriod"/>
            </a:pPr>
            <a:r>
              <a:rPr lang="en-US" dirty="0" smtClean="0"/>
              <a:t>Formalized discussion</a:t>
            </a:r>
          </a:p>
          <a:p>
            <a:pPr marL="971550" lvl="1" indent="-514350">
              <a:buFont typeface="+mj-lt"/>
              <a:buAutoNum type="arabicPeriod"/>
            </a:pPr>
            <a:r>
              <a:rPr lang="en-US" dirty="0" smtClean="0"/>
              <a:t>Panel or round table discussion</a:t>
            </a:r>
          </a:p>
          <a:p>
            <a:pPr marL="971550" lvl="1" indent="-514350">
              <a:buFont typeface="+mj-lt"/>
              <a:buAutoNum type="arabicPeriod"/>
            </a:pPr>
            <a:r>
              <a:rPr lang="en-US" dirty="0" smtClean="0"/>
              <a:t>The symposium discussion</a:t>
            </a:r>
          </a:p>
          <a:p>
            <a:pPr marL="971550" lvl="1" indent="-514350">
              <a:buFont typeface="+mj-lt"/>
              <a:buAutoNum type="arabicPeriod"/>
            </a:pPr>
            <a:r>
              <a:rPr lang="en-US" dirty="0" smtClean="0"/>
              <a:t>The seminar discussion</a:t>
            </a:r>
          </a:p>
          <a:p>
            <a:pPr marL="971550" lvl="1" indent="-514350">
              <a:buFont typeface="+mj-lt"/>
              <a:buAutoNum type="arabicPeriod"/>
            </a:pPr>
            <a:r>
              <a:rPr lang="en-US" dirty="0" smtClean="0"/>
              <a:t>The workshop discussion</a:t>
            </a:r>
            <a:endParaRPr lang="en-US" dirty="0"/>
          </a:p>
        </p:txBody>
      </p:sp>
      <p:pic>
        <p:nvPicPr>
          <p:cNvPr id="21506" name="Picture 2" descr="Image result for brainstorming icon"/>
          <p:cNvPicPr>
            <a:picLocks noChangeAspect="1" noChangeArrowheads="1"/>
          </p:cNvPicPr>
          <p:nvPr/>
        </p:nvPicPr>
        <p:blipFill>
          <a:blip r:embed="rId2"/>
          <a:srcRect/>
          <a:stretch>
            <a:fillRect/>
          </a:stretch>
        </p:blipFill>
        <p:spPr bwMode="auto">
          <a:xfrm>
            <a:off x="5848350" y="3733800"/>
            <a:ext cx="3295650" cy="3124200"/>
          </a:xfrm>
          <a:prstGeom prst="rect">
            <a:avLst/>
          </a:prstGeom>
          <a:noFill/>
        </p:spPr>
      </p:pic>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a:t>
            </a:r>
            <a:r>
              <a:rPr lang="en-US" dirty="0" smtClean="0"/>
              <a:t>of Group Discussion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Oral Expression</a:t>
            </a:r>
          </a:p>
          <a:p>
            <a:pPr marL="514350" indent="-514350">
              <a:buFont typeface="+mj-lt"/>
              <a:buAutoNum type="arabicPeriod"/>
            </a:pPr>
            <a:r>
              <a:rPr lang="en-US" dirty="0" smtClean="0"/>
              <a:t>Logical &amp; original Thinking</a:t>
            </a:r>
          </a:p>
          <a:p>
            <a:pPr marL="514350" indent="-514350">
              <a:buFont typeface="+mj-lt"/>
              <a:buAutoNum type="arabicPeriod"/>
            </a:pPr>
            <a:r>
              <a:rPr lang="en-US" dirty="0" smtClean="0"/>
              <a:t>Self Confidence</a:t>
            </a:r>
          </a:p>
          <a:p>
            <a:pPr marL="514350" indent="-514350">
              <a:buFont typeface="+mj-lt"/>
              <a:buAutoNum type="arabicPeriod"/>
            </a:pPr>
            <a:r>
              <a:rPr lang="en-US" dirty="0" smtClean="0"/>
              <a:t>Organization of Ideas</a:t>
            </a:r>
          </a:p>
          <a:p>
            <a:pPr marL="514350" indent="-514350">
              <a:buFont typeface="+mj-lt"/>
              <a:buAutoNum type="arabicPeriod"/>
            </a:pPr>
            <a:r>
              <a:rPr lang="en-US" dirty="0" smtClean="0"/>
              <a:t>Co-operative work</a:t>
            </a:r>
          </a:p>
          <a:p>
            <a:pPr marL="514350" indent="-514350">
              <a:buFont typeface="+mj-lt"/>
              <a:buAutoNum type="arabicPeriod"/>
            </a:pPr>
            <a:r>
              <a:rPr lang="en-US" dirty="0" smtClean="0"/>
              <a:t>Social </a:t>
            </a:r>
            <a:r>
              <a:rPr lang="en-US" dirty="0" err="1" smtClean="0"/>
              <a:t>adaptebilty</a:t>
            </a:r>
            <a:endParaRPr lang="en-US" dirty="0" smtClean="0"/>
          </a:p>
          <a:p>
            <a:pPr marL="514350" indent="-514350">
              <a:buFont typeface="+mj-lt"/>
              <a:buAutoNum type="arabicPeriod"/>
            </a:pPr>
            <a:endParaRPr lang="en-US" dirty="0"/>
          </a:p>
          <a:p>
            <a:pPr marL="514350" indent="-514350">
              <a:buFont typeface="+mj-lt"/>
              <a:buAutoNum type="arabicPeriod"/>
            </a:pPr>
            <a:endParaRPr lang="en-US" dirty="0"/>
          </a:p>
        </p:txBody>
      </p:sp>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 way Method</a:t>
            </a:r>
            <a:endParaRPr lang="en-US" dirty="0"/>
          </a:p>
        </p:txBody>
      </p:sp>
      <p:sp>
        <p:nvSpPr>
          <p:cNvPr id="3" name="Content Placeholder 2"/>
          <p:cNvSpPr>
            <a:spLocks noGrp="1"/>
          </p:cNvSpPr>
          <p:nvPr>
            <p:ph idx="1"/>
          </p:nvPr>
        </p:nvSpPr>
        <p:spPr/>
        <p:txBody>
          <a:bodyPr/>
          <a:lstStyle/>
          <a:p>
            <a:r>
              <a:rPr lang="en-US" dirty="0" err="1" smtClean="0"/>
              <a:t>Playway</a:t>
            </a:r>
            <a:r>
              <a:rPr lang="en-US" dirty="0" smtClean="0"/>
              <a:t> method is another important method for developing creativity among the students. Its stimulates thinking , reasoning, imagination and problem solving.</a:t>
            </a:r>
          </a:p>
          <a:p>
            <a:endParaRPr lang="en-US" dirty="0"/>
          </a:p>
        </p:txBody>
      </p:sp>
      <p:pic>
        <p:nvPicPr>
          <p:cNvPr id="18434" name="Picture 2" descr="Image result for playway kids"/>
          <p:cNvPicPr>
            <a:picLocks noChangeAspect="1" noChangeArrowheads="1"/>
          </p:cNvPicPr>
          <p:nvPr/>
        </p:nvPicPr>
        <p:blipFill>
          <a:blip r:embed="rId2"/>
          <a:srcRect/>
          <a:stretch>
            <a:fillRect/>
          </a:stretch>
        </p:blipFill>
        <p:spPr bwMode="auto">
          <a:xfrm>
            <a:off x="3581400" y="3657600"/>
            <a:ext cx="4572000" cy="2899319"/>
          </a:xfrm>
          <a:prstGeom prst="rect">
            <a:avLst/>
          </a:prstGeom>
          <a:noFill/>
        </p:spPr>
      </p:pic>
    </p:spTree>
  </p:cSld>
  <p:clrMapOvr>
    <a:masterClrMapping/>
  </p:clrMapOvr>
  <p:transition>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Forms of Play Way</a:t>
            </a:r>
            <a:endParaRPr lang="en-US" dirty="0"/>
          </a:p>
        </p:txBody>
      </p:sp>
      <p:sp>
        <p:nvSpPr>
          <p:cNvPr id="3" name="Content Placeholder 2"/>
          <p:cNvSpPr>
            <a:spLocks noGrp="1"/>
          </p:cNvSpPr>
          <p:nvPr>
            <p:ph idx="1"/>
          </p:nvPr>
        </p:nvSpPr>
        <p:spPr>
          <a:xfrm>
            <a:off x="0" y="1371600"/>
            <a:ext cx="5257800" cy="5257800"/>
          </a:xfrm>
        </p:spPr>
        <p:txBody>
          <a:bodyPr>
            <a:normAutofit/>
          </a:bodyPr>
          <a:lstStyle/>
          <a:p>
            <a:r>
              <a:rPr lang="en-US" dirty="0" smtClean="0"/>
              <a:t>Kindergarten method</a:t>
            </a:r>
          </a:p>
          <a:p>
            <a:r>
              <a:rPr lang="en-US" dirty="0" smtClean="0"/>
              <a:t>Montessori Method</a:t>
            </a:r>
          </a:p>
          <a:p>
            <a:r>
              <a:rPr lang="en-US" dirty="0" smtClean="0"/>
              <a:t>Dalton plan</a:t>
            </a:r>
          </a:p>
          <a:p>
            <a:r>
              <a:rPr lang="en-US" dirty="0" smtClean="0"/>
              <a:t>Basic system of education</a:t>
            </a:r>
          </a:p>
          <a:p>
            <a:r>
              <a:rPr lang="en-US" dirty="0" smtClean="0"/>
              <a:t>Project Method</a:t>
            </a:r>
          </a:p>
          <a:p>
            <a:r>
              <a:rPr lang="en-US" dirty="0" smtClean="0"/>
              <a:t>Heuristic method</a:t>
            </a:r>
          </a:p>
          <a:p>
            <a:r>
              <a:rPr lang="en-US" dirty="0" smtClean="0"/>
              <a:t>Story method</a:t>
            </a:r>
          </a:p>
          <a:p>
            <a:endParaRPr lang="en-US" dirty="0" smtClean="0"/>
          </a:p>
          <a:p>
            <a:endParaRPr lang="en-US" dirty="0"/>
          </a:p>
        </p:txBody>
      </p:sp>
      <p:sp>
        <p:nvSpPr>
          <p:cNvPr id="4" name="Rectangle 3"/>
          <p:cNvSpPr/>
          <p:nvPr/>
        </p:nvSpPr>
        <p:spPr>
          <a:xfrm>
            <a:off x="4724400" y="1250311"/>
            <a:ext cx="4191000" cy="5607689"/>
          </a:xfrm>
          <a:prstGeom prst="rect">
            <a:avLst/>
          </a:prstGeom>
        </p:spPr>
        <p:txBody>
          <a:bodyPr wrap="square">
            <a:spAutoFit/>
          </a:bodyPr>
          <a:lstStyle/>
          <a:p>
            <a:pPr marL="342900" indent="-342900">
              <a:spcBef>
                <a:spcPct val="20000"/>
              </a:spcBef>
              <a:buFont typeface="Arial" pitchFamily="34" charset="0"/>
              <a:buChar char="•"/>
            </a:pPr>
            <a:r>
              <a:rPr lang="en-US" sz="3200" dirty="0"/>
              <a:t>Self governments</a:t>
            </a:r>
          </a:p>
          <a:p>
            <a:pPr marL="342900" indent="-342900">
              <a:spcBef>
                <a:spcPct val="20000"/>
              </a:spcBef>
              <a:buFont typeface="Arial" pitchFamily="34" charset="0"/>
              <a:buChar char="•"/>
            </a:pPr>
            <a:r>
              <a:rPr lang="en-US" sz="3200" dirty="0"/>
              <a:t>Scouting , girl guides, NCC etc.</a:t>
            </a:r>
          </a:p>
          <a:p>
            <a:pPr marL="342900" indent="-342900">
              <a:spcBef>
                <a:spcPct val="20000"/>
              </a:spcBef>
              <a:buFont typeface="Arial" pitchFamily="34" charset="0"/>
              <a:buChar char="•"/>
            </a:pPr>
            <a:r>
              <a:rPr lang="en-US" sz="3200" dirty="0" err="1"/>
              <a:t>Dramatisation</a:t>
            </a:r>
            <a:r>
              <a:rPr lang="en-US" sz="3200" dirty="0"/>
              <a:t> and chorus singing</a:t>
            </a:r>
          </a:p>
          <a:p>
            <a:pPr marL="342900" indent="-342900">
              <a:spcBef>
                <a:spcPct val="20000"/>
              </a:spcBef>
              <a:buFont typeface="Arial" pitchFamily="34" charset="0"/>
              <a:buChar char="•"/>
            </a:pPr>
            <a:r>
              <a:rPr lang="en-US" sz="3200" dirty="0"/>
              <a:t>Intellectual games</a:t>
            </a:r>
          </a:p>
          <a:p>
            <a:pPr marL="342900" indent="-342900">
              <a:spcBef>
                <a:spcPct val="20000"/>
              </a:spcBef>
              <a:buFont typeface="Arial" pitchFamily="34" charset="0"/>
              <a:buChar char="•"/>
            </a:pPr>
            <a:r>
              <a:rPr lang="en-US" sz="3200" dirty="0"/>
              <a:t>Hobbies</a:t>
            </a:r>
          </a:p>
          <a:p>
            <a:pPr marL="342900" indent="-342900">
              <a:spcBef>
                <a:spcPct val="20000"/>
              </a:spcBef>
              <a:buFont typeface="Arial" pitchFamily="34" charset="0"/>
              <a:buChar char="•"/>
            </a:pPr>
            <a:r>
              <a:rPr lang="en-US" sz="3200" dirty="0"/>
              <a:t>Co-</a:t>
            </a:r>
            <a:r>
              <a:rPr lang="en-US" sz="3200" dirty="0" err="1"/>
              <a:t>corricular</a:t>
            </a:r>
            <a:r>
              <a:rPr lang="en-US" sz="3200" dirty="0"/>
              <a:t> activities</a:t>
            </a:r>
          </a:p>
          <a:p>
            <a:pPr marL="342900" indent="-342900">
              <a:spcBef>
                <a:spcPct val="20000"/>
              </a:spcBef>
              <a:buFont typeface="Arial" pitchFamily="34" charset="0"/>
              <a:buChar char="•"/>
            </a:pPr>
            <a:r>
              <a:rPr lang="en-US" sz="3200" dirty="0"/>
              <a:t>Audio Visual Aids</a:t>
            </a:r>
          </a:p>
        </p:txBody>
      </p:sp>
    </p:spTree>
  </p:cSld>
  <p:clrMapOvr>
    <a:masterClrMapping/>
  </p:clrMapOvr>
  <p:transition>
    <p:wheel spokes="2"/>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Play way</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pPr marL="514350" indent="-514350">
              <a:buFont typeface="+mj-lt"/>
              <a:buAutoNum type="arabicPeriod"/>
            </a:pPr>
            <a:r>
              <a:rPr lang="en-US" dirty="0" smtClean="0"/>
              <a:t>Intellectual Uses</a:t>
            </a:r>
          </a:p>
          <a:p>
            <a:pPr lvl="1"/>
            <a:r>
              <a:rPr lang="en-US" dirty="0" smtClean="0"/>
              <a:t>New Idea and thoughts</a:t>
            </a:r>
          </a:p>
          <a:p>
            <a:pPr lvl="1"/>
            <a:r>
              <a:rPr lang="en-US" dirty="0" smtClean="0"/>
              <a:t>Thinking and reasoning</a:t>
            </a:r>
          </a:p>
          <a:p>
            <a:pPr lvl="1"/>
            <a:r>
              <a:rPr lang="en-US" dirty="0" smtClean="0"/>
              <a:t>Mental horizon</a:t>
            </a:r>
          </a:p>
          <a:p>
            <a:pPr lvl="1"/>
            <a:r>
              <a:rPr lang="en-US" dirty="0" smtClean="0"/>
              <a:t>Imagination</a:t>
            </a:r>
          </a:p>
          <a:p>
            <a:pPr lvl="1"/>
            <a:r>
              <a:rPr lang="en-US" dirty="0" smtClean="0"/>
              <a:t>Judgment</a:t>
            </a:r>
          </a:p>
          <a:p>
            <a:pPr marL="914400" lvl="1" indent="-514350">
              <a:buNone/>
            </a:pPr>
            <a:r>
              <a:rPr lang="en-US" dirty="0" smtClean="0"/>
              <a:t>Learning by doing</a:t>
            </a:r>
          </a:p>
          <a:p>
            <a:pPr marL="514350" indent="-514350">
              <a:buFont typeface="+mj-lt"/>
              <a:buAutoNum type="arabicPeriod"/>
            </a:pPr>
            <a:r>
              <a:rPr lang="en-US" dirty="0" smtClean="0"/>
              <a:t>Emotional uses </a:t>
            </a:r>
          </a:p>
          <a:p>
            <a:pPr marL="514350" indent="-514350">
              <a:buFont typeface="+mj-lt"/>
              <a:buAutoNum type="arabicPeriod"/>
            </a:pPr>
            <a:r>
              <a:rPr lang="en-US" dirty="0" smtClean="0"/>
              <a:t>Social uses</a:t>
            </a:r>
          </a:p>
          <a:p>
            <a:pPr marL="514350" indent="-514350">
              <a:buFont typeface="+mj-lt"/>
              <a:buAutoNum type="arabicPeriod"/>
            </a:pPr>
            <a:r>
              <a:rPr lang="en-US" dirty="0" smtClean="0"/>
              <a:t>Physical Uses</a:t>
            </a:r>
          </a:p>
          <a:p>
            <a:pPr marL="514350" indent="-514350">
              <a:buFont typeface="+mj-lt"/>
              <a:buAutoNum type="arabicPeriod"/>
            </a:pPr>
            <a:r>
              <a:rPr lang="en-US" dirty="0" smtClean="0"/>
              <a:t>Personality importance</a:t>
            </a:r>
          </a:p>
          <a:p>
            <a:pPr marL="514350" indent="-514350">
              <a:buFont typeface="+mj-lt"/>
              <a:buAutoNum type="arabicPeriod"/>
            </a:pPr>
            <a:r>
              <a:rPr lang="en-US" dirty="0" smtClean="0"/>
              <a:t>Therapeutic Importance</a:t>
            </a:r>
          </a:p>
          <a:p>
            <a:pPr marL="514350" indent="-514350">
              <a:buFont typeface="+mj-lt"/>
              <a:buAutoNum type="arabicPeriod"/>
            </a:pPr>
            <a:r>
              <a:rPr lang="en-US" dirty="0" smtClean="0"/>
              <a:t>Conclusion</a:t>
            </a:r>
          </a:p>
          <a:p>
            <a:endParaRPr lang="en-US" dirty="0" smtClean="0"/>
          </a:p>
          <a:p>
            <a:endParaRPr lang="en-US" dirty="0"/>
          </a:p>
        </p:txBody>
      </p:sp>
    </p:spTree>
  </p:cSld>
  <p:clrMapOvr>
    <a:masterClrMapping/>
  </p:clrMapOvr>
  <p:transition>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Quiz</a:t>
            </a:r>
            <a:endParaRPr lang="en-US" dirty="0"/>
          </a:p>
        </p:txBody>
      </p:sp>
      <p:sp>
        <p:nvSpPr>
          <p:cNvPr id="3" name="Content Placeholder 2"/>
          <p:cNvSpPr>
            <a:spLocks noGrp="1"/>
          </p:cNvSpPr>
          <p:nvPr>
            <p:ph idx="1"/>
          </p:nvPr>
        </p:nvSpPr>
        <p:spPr>
          <a:xfrm>
            <a:off x="0" y="1935480"/>
            <a:ext cx="4876800" cy="4389120"/>
          </a:xfrm>
        </p:spPr>
        <p:txBody>
          <a:bodyPr>
            <a:normAutofit lnSpcReduction="10000"/>
          </a:bodyPr>
          <a:lstStyle/>
          <a:p>
            <a:pPr algn="just"/>
            <a:r>
              <a:rPr lang="en-US" dirty="0" smtClean="0"/>
              <a:t>Quiz is a unique method of developing creativity among students. Its entails putting questions to a group regarding various issues or a particular theme. The person responsible for asking questions to the participants in a quiz should be mature and experienced person. He should be embodiment of knowledge.</a:t>
            </a:r>
          </a:p>
          <a:p>
            <a:endParaRPr lang="en-US" dirty="0"/>
          </a:p>
        </p:txBody>
      </p:sp>
      <p:pic>
        <p:nvPicPr>
          <p:cNvPr id="15362" name="Picture 2" descr="Image result for quiz"/>
          <p:cNvPicPr>
            <a:picLocks noChangeAspect="1" noChangeArrowheads="1"/>
          </p:cNvPicPr>
          <p:nvPr/>
        </p:nvPicPr>
        <p:blipFill>
          <a:blip r:embed="rId2"/>
          <a:srcRect/>
          <a:stretch>
            <a:fillRect/>
          </a:stretch>
        </p:blipFill>
        <p:spPr bwMode="auto">
          <a:xfrm>
            <a:off x="5029200" y="2209800"/>
            <a:ext cx="3810000" cy="2914651"/>
          </a:xfrm>
          <a:prstGeom prst="rect">
            <a:avLst/>
          </a:prstGeom>
          <a:noFill/>
        </p:spPr>
      </p:pic>
    </p:spTree>
  </p:cSld>
  <p:clrMapOvr>
    <a:masterClrMapping/>
  </p:clrMapOvr>
  <p:transition>
    <p:cover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t>
            </a:r>
            <a:r>
              <a:rPr lang="en-US" dirty="0" smtClean="0"/>
              <a:t>of quiz</a:t>
            </a:r>
            <a:endParaRPr lang="en-US" dirty="0"/>
          </a:p>
        </p:txBody>
      </p:sp>
      <p:sp>
        <p:nvSpPr>
          <p:cNvPr id="3" name="Content Placeholder 2"/>
          <p:cNvSpPr>
            <a:spLocks noGrp="1"/>
          </p:cNvSpPr>
          <p:nvPr>
            <p:ph idx="1"/>
          </p:nvPr>
        </p:nvSpPr>
        <p:spPr/>
        <p:txBody>
          <a:bodyPr/>
          <a:lstStyle/>
          <a:p>
            <a:r>
              <a:rPr lang="en-US" dirty="0" smtClean="0"/>
              <a:t>Mental horizon</a:t>
            </a:r>
          </a:p>
          <a:p>
            <a:r>
              <a:rPr lang="en-US" dirty="0" smtClean="0"/>
              <a:t>Reading Habits</a:t>
            </a:r>
          </a:p>
          <a:p>
            <a:r>
              <a:rPr lang="en-US" dirty="0" smtClean="0"/>
              <a:t>Clear thinking</a:t>
            </a:r>
          </a:p>
          <a:p>
            <a:r>
              <a:rPr lang="en-US" dirty="0" smtClean="0"/>
              <a:t>Self confidence and boldness</a:t>
            </a:r>
          </a:p>
          <a:p>
            <a:r>
              <a:rPr lang="en-US" dirty="0" smtClean="0"/>
              <a:t>Planning and organization</a:t>
            </a:r>
          </a:p>
          <a:p>
            <a:r>
              <a:rPr lang="en-US" dirty="0" smtClean="0"/>
              <a:t>Instinctive Value</a:t>
            </a:r>
          </a:p>
          <a:p>
            <a:r>
              <a:rPr lang="en-US" dirty="0" smtClean="0"/>
              <a:t>Emotional Value</a:t>
            </a:r>
          </a:p>
          <a:p>
            <a:endParaRPr lang="en-US" dirty="0"/>
          </a:p>
        </p:txBody>
      </p:sp>
    </p:spTree>
  </p:cSld>
  <p:clrMapOvr>
    <a:masterClrMapping/>
  </p:clrMapOvr>
  <p:transition>
    <p:cover dir="l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Teacher in Organizing Quiz</a:t>
            </a:r>
            <a:endParaRPr lang="en-US" dirty="0"/>
          </a:p>
        </p:txBody>
      </p:sp>
      <p:sp>
        <p:nvSpPr>
          <p:cNvPr id="3" name="Content Placeholder 2"/>
          <p:cNvSpPr>
            <a:spLocks noGrp="1"/>
          </p:cNvSpPr>
          <p:nvPr>
            <p:ph idx="1"/>
          </p:nvPr>
        </p:nvSpPr>
        <p:spPr/>
        <p:txBody>
          <a:bodyPr/>
          <a:lstStyle/>
          <a:p>
            <a:r>
              <a:rPr lang="en-US" dirty="0" smtClean="0"/>
              <a:t>Proper Planning</a:t>
            </a:r>
          </a:p>
          <a:p>
            <a:r>
              <a:rPr lang="en-US" dirty="0" smtClean="0"/>
              <a:t>Preparations </a:t>
            </a:r>
            <a:r>
              <a:rPr lang="en-US" smtClean="0"/>
              <a:t>and guidance </a:t>
            </a:r>
            <a:endParaRPr lang="en-US" dirty="0"/>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Creativity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Creativity can best be defined as original thinking, new types of associations, divergent thinking and behavior, new solution of old problems, seeing or expressing new relationships, flexibility and new approach in different fields of life.</a:t>
            </a:r>
          </a:p>
          <a:p>
            <a:pPr algn="just"/>
            <a:r>
              <a:rPr lang="en-US" b="1" u="sng" dirty="0" err="1" smtClean="0"/>
              <a:t>Ruch</a:t>
            </a:r>
            <a:r>
              <a:rPr lang="en-US" b="1" u="sng" dirty="0" smtClean="0"/>
              <a:t> :- </a:t>
            </a:r>
            <a:r>
              <a:rPr lang="en-US" dirty="0" smtClean="0"/>
              <a:t>“ those who show originality and ability to integrate the elements of a situation into a  harmonious whole- whether as a parents, a doctor or a football players- are leading creative lives.</a:t>
            </a:r>
          </a:p>
          <a:p>
            <a:pPr algn="just"/>
            <a:r>
              <a:rPr lang="en-US" b="1" u="sng" dirty="0" smtClean="0"/>
              <a:t>Skinner :-</a:t>
            </a:r>
            <a:r>
              <a:rPr lang="en-US" dirty="0" smtClean="0"/>
              <a:t> Creative thinking means that “ the predictions and/or inferences for the individual are new original, ingenious, unusual. The creative thinker is one who explores new area and makes new observations, new predictions and new </a:t>
            </a:r>
            <a:r>
              <a:rPr lang="en-US" dirty="0" err="1" smtClean="0"/>
              <a:t>interferance</a:t>
            </a:r>
            <a:r>
              <a:rPr lang="en-US" dirty="0" smtClean="0"/>
              <a:t>. </a:t>
            </a:r>
            <a:endParaRPr lang="en-US"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Image result for thank you"/>
          <p:cNvPicPr>
            <a:picLocks noChangeAspect="1" noChangeArrowheads="1"/>
          </p:cNvPicPr>
          <p:nvPr/>
        </p:nvPicPr>
        <p:blipFill>
          <a:blip r:embed="rId2"/>
          <a:srcRect/>
          <a:stretch>
            <a:fillRect/>
          </a:stretch>
        </p:blipFill>
        <p:spPr bwMode="auto">
          <a:xfrm rot="20363377">
            <a:off x="1374049" y="1765071"/>
            <a:ext cx="6096000" cy="4152901"/>
          </a:xfrm>
          <a:prstGeom prst="rect">
            <a:avLst/>
          </a:prstGeom>
          <a:noFill/>
        </p:spPr>
      </p:pic>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TECHNIQUES OF FOSTERING CREATIVITY</a:t>
            </a:r>
            <a:br>
              <a:rPr lang="en-US" sz="3600" b="1" dirty="0" smtClean="0"/>
            </a:br>
            <a:r>
              <a:rPr lang="en-US" sz="3600" b="1" dirty="0" smtClean="0"/>
              <a:t>BRAIN </a:t>
            </a:r>
            <a:r>
              <a:rPr lang="en-US" sz="3600" b="1" dirty="0" smtClean="0"/>
              <a:t>STORMING</a:t>
            </a:r>
            <a:endParaRPr lang="en-US" sz="3600" b="1" dirty="0"/>
          </a:p>
        </p:txBody>
      </p:sp>
      <p:sp>
        <p:nvSpPr>
          <p:cNvPr id="3" name="Content Placeholder 2"/>
          <p:cNvSpPr>
            <a:spLocks noGrp="1"/>
          </p:cNvSpPr>
          <p:nvPr>
            <p:ph idx="1"/>
          </p:nvPr>
        </p:nvSpPr>
        <p:spPr/>
        <p:txBody>
          <a:bodyPr/>
          <a:lstStyle/>
          <a:p>
            <a:r>
              <a:rPr lang="en-US" dirty="0" smtClean="0"/>
              <a:t>Brain Storming Technique for fostering new ideas had been developed by Osborn in 1963. it involves storming of creative problem, it is a technique which </a:t>
            </a:r>
            <a:r>
              <a:rPr lang="en-US" dirty="0" err="1" smtClean="0"/>
              <a:t>emphasises</a:t>
            </a:r>
            <a:r>
              <a:rPr lang="en-US" dirty="0" smtClean="0"/>
              <a:t> the importance of divergent thinking. Has two types of mental activities : </a:t>
            </a:r>
          </a:p>
          <a:p>
            <a:r>
              <a:rPr lang="en-US" dirty="0" smtClean="0"/>
              <a:t>1. Creative Mind</a:t>
            </a:r>
          </a:p>
          <a:p>
            <a:r>
              <a:rPr lang="en-US" dirty="0" smtClean="0"/>
              <a:t>2. Judicial </a:t>
            </a:r>
            <a:r>
              <a:rPr lang="en-US" dirty="0" smtClean="0"/>
              <a:t>Mind</a:t>
            </a:r>
            <a:endParaRPr lang="en-US" dirty="0"/>
          </a:p>
        </p:txBody>
      </p:sp>
      <p:pic>
        <p:nvPicPr>
          <p:cNvPr id="31746" name="Picture 2" descr="Image result for brainstorming icon"/>
          <p:cNvPicPr>
            <a:picLocks noChangeAspect="1" noChangeArrowheads="1"/>
          </p:cNvPicPr>
          <p:nvPr/>
        </p:nvPicPr>
        <p:blipFill>
          <a:blip r:embed="rId2"/>
          <a:srcRect/>
          <a:stretch>
            <a:fillRect/>
          </a:stretch>
        </p:blipFill>
        <p:spPr bwMode="auto">
          <a:xfrm>
            <a:off x="5105400" y="3886200"/>
            <a:ext cx="2362200" cy="2362200"/>
          </a:xfrm>
          <a:prstGeom prst="rect">
            <a:avLst/>
          </a:prstGeom>
          <a:noFill/>
        </p:spPr>
      </p:pic>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just">
              <a:buFont typeface="+mj-lt"/>
              <a:buAutoNum type="arabicPeriod"/>
            </a:pPr>
            <a:r>
              <a:rPr lang="en-US" b="1" u="sng" dirty="0" smtClean="0"/>
              <a:t>View of Page and Thomas : </a:t>
            </a:r>
            <a:r>
              <a:rPr lang="en-US" dirty="0" smtClean="0"/>
              <a:t>Brain </a:t>
            </a:r>
            <a:r>
              <a:rPr lang="en-US" dirty="0" smtClean="0"/>
              <a:t>Storming Technique of exploring possible solution wherein participants are encouraged to contribute suggestions without risk of ridicule.</a:t>
            </a:r>
            <a:endParaRPr lang="en-U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ormAutofit fontScale="90000"/>
          </a:bodyPr>
          <a:lstStyle/>
          <a:p>
            <a:r>
              <a:rPr lang="en-US" dirty="0" smtClean="0"/>
              <a:t>Characteristics of Brain Storming Techniques </a:t>
            </a:r>
            <a:br>
              <a:rPr lang="en-US" dirty="0" smtClean="0"/>
            </a:b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Simple and specific problem</a:t>
            </a:r>
          </a:p>
          <a:p>
            <a:pPr marL="514350" indent="-514350">
              <a:buFont typeface="+mj-lt"/>
              <a:buAutoNum type="arabicPeriod"/>
            </a:pPr>
            <a:r>
              <a:rPr lang="en-US" dirty="0" smtClean="0"/>
              <a:t>Encouragement</a:t>
            </a:r>
            <a:endParaRPr lang="en-US" dirty="0" smtClean="0"/>
          </a:p>
          <a:p>
            <a:pPr marL="514350" indent="-514350">
              <a:buFont typeface="+mj-lt"/>
              <a:buAutoNum type="arabicPeriod"/>
            </a:pPr>
            <a:r>
              <a:rPr lang="en-US" dirty="0" smtClean="0"/>
              <a:t>Spontaneity of ideas</a:t>
            </a:r>
          </a:p>
          <a:p>
            <a:pPr marL="514350" indent="-514350">
              <a:buFont typeface="+mj-lt"/>
              <a:buAutoNum type="arabicPeriod"/>
            </a:pPr>
            <a:r>
              <a:rPr lang="en-US" dirty="0" smtClean="0"/>
              <a:t>Modification of Ideas</a:t>
            </a:r>
          </a:p>
          <a:p>
            <a:pPr marL="514350" indent="-514350">
              <a:buFont typeface="+mj-lt"/>
              <a:buAutoNum type="arabicPeriod"/>
            </a:pPr>
            <a:r>
              <a:rPr lang="en-US" dirty="0" smtClean="0"/>
              <a:t>Chain </a:t>
            </a:r>
            <a:r>
              <a:rPr lang="en-US" dirty="0" smtClean="0"/>
              <a:t>thinking</a:t>
            </a:r>
          </a:p>
          <a:p>
            <a:pPr marL="514350" indent="-514350">
              <a:buFont typeface="+mj-lt"/>
              <a:buAutoNum type="arabicPeriod"/>
            </a:pPr>
            <a:r>
              <a:rPr lang="en-US" dirty="0" err="1" smtClean="0"/>
              <a:t>Compitition</a:t>
            </a:r>
            <a:r>
              <a:rPr lang="en-US" dirty="0" smtClean="0"/>
              <a:t> </a:t>
            </a:r>
            <a:endParaRPr lang="en-US" dirty="0" smtClean="0"/>
          </a:p>
          <a:p>
            <a:pPr marL="514350" indent="-514350">
              <a:buFont typeface="+mj-lt"/>
              <a:buAutoNum type="arabicPeriod"/>
            </a:pPr>
            <a:r>
              <a:rPr lang="en-US" dirty="0" smtClean="0"/>
              <a:t>No criticism</a:t>
            </a:r>
          </a:p>
          <a:p>
            <a:pPr marL="514350" indent="-514350">
              <a:buFont typeface="+mj-lt"/>
              <a:buAutoNum type="arabicPeriod"/>
            </a:pPr>
            <a:r>
              <a:rPr lang="en-US" dirty="0" smtClean="0"/>
              <a:t>No evaluation  </a:t>
            </a:r>
            <a:endParaRPr lang="en-US"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brain Storming</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Statement of Problem</a:t>
            </a:r>
          </a:p>
          <a:p>
            <a:pPr marL="514350" indent="-514350">
              <a:buFont typeface="+mj-lt"/>
              <a:buAutoNum type="arabicPeriod"/>
            </a:pPr>
            <a:r>
              <a:rPr lang="en-US" dirty="0" smtClean="0"/>
              <a:t>Encouragement</a:t>
            </a:r>
          </a:p>
          <a:p>
            <a:pPr marL="514350" indent="-514350">
              <a:buFont typeface="+mj-lt"/>
              <a:buAutoNum type="arabicPeriod"/>
            </a:pPr>
            <a:r>
              <a:rPr lang="en-US" dirty="0" smtClean="0"/>
              <a:t>Appreciation </a:t>
            </a:r>
          </a:p>
          <a:p>
            <a:pPr marL="514350" indent="-514350">
              <a:buFont typeface="+mj-lt"/>
              <a:buAutoNum type="arabicPeriod"/>
            </a:pPr>
            <a:r>
              <a:rPr lang="en-US" dirty="0" smtClean="0"/>
              <a:t>No criticism</a:t>
            </a:r>
          </a:p>
          <a:p>
            <a:pPr marL="514350" indent="-514350">
              <a:buFont typeface="+mj-lt"/>
              <a:buAutoNum type="arabicPeriod"/>
            </a:pPr>
            <a:r>
              <a:rPr lang="en-US" dirty="0" smtClean="0"/>
              <a:t>Central Point</a:t>
            </a:r>
          </a:p>
          <a:p>
            <a:pPr marL="514350" indent="-514350">
              <a:buFont typeface="+mj-lt"/>
              <a:buAutoNum type="arabicPeriod"/>
            </a:pPr>
            <a:r>
              <a:rPr lang="en-US" dirty="0" smtClean="0"/>
              <a:t>Chairman &amp; Recorder</a:t>
            </a:r>
          </a:p>
          <a:p>
            <a:pPr marL="514350" indent="-514350">
              <a:buFont typeface="+mj-lt"/>
              <a:buAutoNum type="arabicPeriod"/>
            </a:pPr>
            <a:r>
              <a:rPr lang="en-US" dirty="0" smtClean="0"/>
              <a:t>Responsibilities</a:t>
            </a:r>
          </a:p>
          <a:p>
            <a:pPr marL="514350" indent="-514350">
              <a:buFont typeface="+mj-lt"/>
              <a:buAutoNum type="arabicPeriod"/>
            </a:pPr>
            <a:r>
              <a:rPr lang="en-US" dirty="0" smtClean="0"/>
              <a:t>Discussion</a:t>
            </a:r>
          </a:p>
          <a:p>
            <a:endParaRPr lang="en-US"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of Brain Storming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Arousal of attention</a:t>
            </a:r>
          </a:p>
          <a:p>
            <a:pPr marL="514350" indent="-514350">
              <a:buFont typeface="+mj-lt"/>
              <a:buAutoNum type="arabicPeriod"/>
            </a:pPr>
            <a:r>
              <a:rPr lang="en-US" dirty="0" smtClean="0"/>
              <a:t>Development of interest </a:t>
            </a:r>
          </a:p>
          <a:p>
            <a:pPr marL="514350" indent="-514350">
              <a:buFont typeface="+mj-lt"/>
              <a:buAutoNum type="arabicPeriod"/>
            </a:pPr>
            <a:r>
              <a:rPr lang="en-US" dirty="0" smtClean="0"/>
              <a:t>Development of imagination</a:t>
            </a:r>
          </a:p>
          <a:p>
            <a:pPr marL="514350" indent="-514350">
              <a:buFont typeface="+mj-lt"/>
              <a:buAutoNum type="arabicPeriod"/>
            </a:pPr>
            <a:r>
              <a:rPr lang="en-US" dirty="0" smtClean="0"/>
              <a:t>development of ideas</a:t>
            </a:r>
          </a:p>
          <a:p>
            <a:pPr marL="514350" indent="-514350">
              <a:buFont typeface="+mj-lt"/>
              <a:buAutoNum type="arabicPeriod"/>
            </a:pPr>
            <a:r>
              <a:rPr lang="en-US" dirty="0" smtClean="0"/>
              <a:t>Finding solution</a:t>
            </a:r>
          </a:p>
          <a:p>
            <a:pPr marL="514350" indent="-514350">
              <a:buFont typeface="+mj-lt"/>
              <a:buAutoNum type="arabicPeriod"/>
            </a:pPr>
            <a:r>
              <a:rPr lang="en-US" dirty="0" smtClean="0"/>
              <a:t>Joy and satisfaction</a:t>
            </a:r>
          </a:p>
          <a:p>
            <a:pPr marL="514350" indent="-514350">
              <a:buFont typeface="+mj-lt"/>
              <a:buAutoNum type="arabicPeriod"/>
            </a:pPr>
            <a:endParaRPr lang="en-US"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solving method</a:t>
            </a:r>
            <a:endParaRPr lang="en-US" dirty="0"/>
          </a:p>
        </p:txBody>
      </p:sp>
      <p:sp>
        <p:nvSpPr>
          <p:cNvPr id="3" name="Content Placeholder 2"/>
          <p:cNvSpPr>
            <a:spLocks noGrp="1"/>
          </p:cNvSpPr>
          <p:nvPr>
            <p:ph idx="1"/>
          </p:nvPr>
        </p:nvSpPr>
        <p:spPr/>
        <p:txBody>
          <a:bodyPr/>
          <a:lstStyle/>
          <a:p>
            <a:pPr algn="just"/>
            <a:r>
              <a:rPr lang="en-US" dirty="0" smtClean="0"/>
              <a:t>Problem solving is an important technique of developing creativity among students. The success happiness and efficiency in life to a great extent depend upon problem solving and creativity. </a:t>
            </a:r>
            <a:endParaRPr lang="en-US" dirty="0"/>
          </a:p>
        </p:txBody>
      </p:sp>
      <p:pic>
        <p:nvPicPr>
          <p:cNvPr id="26626" name="Picture 2" descr="Image result for brainstorming icon"/>
          <p:cNvPicPr>
            <a:picLocks noChangeAspect="1" noChangeArrowheads="1"/>
          </p:cNvPicPr>
          <p:nvPr/>
        </p:nvPicPr>
        <p:blipFill>
          <a:blip r:embed="rId2"/>
          <a:srcRect/>
          <a:stretch>
            <a:fillRect/>
          </a:stretch>
        </p:blipFill>
        <p:spPr bwMode="auto">
          <a:xfrm>
            <a:off x="5638800" y="3352800"/>
            <a:ext cx="3200400" cy="3200401"/>
          </a:xfrm>
          <a:prstGeom prst="rect">
            <a:avLst/>
          </a:prstGeom>
          <a:noFill/>
        </p:spPr>
      </p:pic>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 Good Problem</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Real</a:t>
            </a:r>
          </a:p>
          <a:p>
            <a:pPr marL="514350" indent="-514350">
              <a:buFont typeface="+mj-lt"/>
              <a:buAutoNum type="arabicPeriod"/>
            </a:pPr>
            <a:r>
              <a:rPr lang="en-US" dirty="0" smtClean="0"/>
              <a:t>Educational significant</a:t>
            </a:r>
          </a:p>
          <a:p>
            <a:pPr marL="514350" indent="-514350">
              <a:buFont typeface="+mj-lt"/>
              <a:buAutoNum type="arabicPeriod"/>
            </a:pPr>
            <a:r>
              <a:rPr lang="en-US" dirty="0" smtClean="0"/>
              <a:t>Interesting and practical</a:t>
            </a:r>
          </a:p>
          <a:p>
            <a:pPr marL="514350" indent="-514350">
              <a:buFont typeface="+mj-lt"/>
              <a:buAutoNum type="arabicPeriod"/>
            </a:pPr>
            <a:r>
              <a:rPr lang="en-US" dirty="0" smtClean="0"/>
              <a:t>Clear and definite</a:t>
            </a:r>
          </a:p>
          <a:p>
            <a:pPr marL="514350" indent="-514350">
              <a:buFont typeface="+mj-lt"/>
              <a:buAutoNum type="arabicPeriod"/>
            </a:pPr>
            <a:r>
              <a:rPr lang="en-US" dirty="0" smtClean="0"/>
              <a:t>Pupil Centered</a:t>
            </a:r>
          </a:p>
          <a:p>
            <a:pPr marL="514350" indent="-514350">
              <a:buFont typeface="+mj-lt"/>
              <a:buAutoNum type="arabicPeriod"/>
            </a:pPr>
            <a:r>
              <a:rPr lang="en-US" dirty="0" smtClean="0"/>
              <a:t>Thought Provoking </a:t>
            </a:r>
          </a:p>
          <a:p>
            <a:pPr marL="514350" indent="-514350">
              <a:buFont typeface="+mj-lt"/>
              <a:buAutoNum type="arabicPeriod"/>
            </a:pPr>
            <a:r>
              <a:rPr lang="en-US" dirty="0" smtClean="0"/>
              <a:t>Possible of Solution </a:t>
            </a:r>
          </a:p>
          <a:p>
            <a:pPr marL="514350" indent="-514350">
              <a:buFont typeface="+mj-lt"/>
              <a:buAutoNum type="arabicPeriod"/>
            </a:pPr>
            <a:endParaRPr lang="en-US" dirty="0"/>
          </a:p>
        </p:txBody>
      </p:sp>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193</TotalTime>
  <Words>633</Words>
  <Application>Microsoft Office PowerPoint</Application>
  <PresentationFormat>On-screen Show (4:3)</PresentationFormat>
  <Paragraphs>124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Creativity </vt:lpstr>
      <vt:lpstr>Creativity</vt:lpstr>
      <vt:lpstr>TECHNIQUES OF FOSTERING CREATIVITY BRAIN STORMING</vt:lpstr>
      <vt:lpstr>Slide 4</vt:lpstr>
      <vt:lpstr>Characteristics of Brain Storming Techniques  </vt:lpstr>
      <vt:lpstr>Principles of brain Storming</vt:lpstr>
      <vt:lpstr>Usage of Brain Storming </vt:lpstr>
      <vt:lpstr>Problem solving method</vt:lpstr>
      <vt:lpstr>Characteristics of a Good Problem</vt:lpstr>
      <vt:lpstr>Merits of Problem Solving Techniques</vt:lpstr>
      <vt:lpstr>Role of Teacher in Problem Solving Techniques</vt:lpstr>
      <vt:lpstr>Group discussion as a method of developing creativity </vt:lpstr>
      <vt:lpstr>Advantages of Group Discussion</vt:lpstr>
      <vt:lpstr>Play way Method</vt:lpstr>
      <vt:lpstr>Forms of Play Way</vt:lpstr>
      <vt:lpstr>Uses of Play way</vt:lpstr>
      <vt:lpstr>Quiz</vt:lpstr>
      <vt:lpstr>Advantages of quiz</vt:lpstr>
      <vt:lpstr>Role of Teacher in Organizing Quiz</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 pc</dc:creator>
  <cp:lastModifiedBy>my pc</cp:lastModifiedBy>
  <cp:revision>33</cp:revision>
  <dcterms:created xsi:type="dcterms:W3CDTF">2016-11-08T06:50:31Z</dcterms:created>
  <dcterms:modified xsi:type="dcterms:W3CDTF">2016-11-08T12:24:24Z</dcterms:modified>
</cp:coreProperties>
</file>