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5" r:id="rId9"/>
    <p:sldId id="264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604251"/>
    <a:srgbClr val="69393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988BD-90F6-40DA-8C2C-26CC4A5C3D12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A709F-3A00-42D5-931E-27A2E4A00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BFB3C-7E8D-4BEB-B99B-8DC9EAE11A66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56865-A270-44D5-90DA-9A5D06ACF303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D4EDD-B3D5-47C0-B74F-EA2E9049EBB0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DFAEC97-6C6E-4737-8EF6-60218698AA92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ED3C-4099-466A-9403-E54BC1A53D59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8980C-8EC6-4819-BD98-9681F7B3029B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713F-FC30-4D39-B5CE-F8FDF628D9F9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34C73-DD07-4F9F-8D24-BBDC340BE0B0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1B942-BBC5-4C82-8FD0-E9CB61CCFE04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5C5323-994E-4870-94DF-1CE8C8106B00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0066A-3827-4CAF-85D9-3F5389EDDA8D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@VINCI VIVEKA AND EKTA RAI 2012-13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A27944-4B4D-499E-AF71-26F13DB6DDFB}" type="datetime1">
              <a:rPr lang="en-US" smtClean="0"/>
              <a:pPr/>
              <a:t>11/6/2016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@VINCI VIVEKA AND EKTA RAI 2012-13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13EEC8E-63E7-4FF5-AD03-F4236FFF462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038600"/>
            <a:ext cx="8305800" cy="1143000"/>
          </a:xfrm>
        </p:spPr>
        <p:txBody>
          <a:bodyPr>
            <a:normAutofit fontScale="62500" lnSpcReduction="20000"/>
          </a:bodyPr>
          <a:lstStyle/>
          <a:p>
            <a:pPr>
              <a:tabLst>
                <a:tab pos="1319213" algn="l"/>
              </a:tabLst>
            </a:pP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Delivered by</a:t>
            </a:r>
          </a:p>
          <a:p>
            <a:pPr>
              <a:tabLst>
                <a:tab pos="1319213" algn="l"/>
              </a:tabLst>
            </a:pP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Mrs. Babita</a:t>
            </a:r>
          </a:p>
          <a:p>
            <a:pPr>
              <a:tabLst>
                <a:tab pos="1319213" algn="l"/>
              </a:tabLst>
            </a:pP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                        Assistant Professor</a:t>
            </a:r>
            <a:endParaRPr lang="en-US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660033"/>
                </a:solidFill>
                <a:latin typeface="Algerian" pitchFamily="82" charset="0"/>
              </a:rPr>
              <a:t>CONCEPT ATTAINMENT </a:t>
            </a:r>
            <a:r>
              <a:rPr lang="en-US" dirty="0" smtClean="0">
                <a:solidFill>
                  <a:srgbClr val="660033"/>
                </a:solidFill>
                <a:latin typeface="Algerian" pitchFamily="82" charset="0"/>
              </a:rPr>
              <a:t>MODEL</a:t>
            </a:r>
            <a:endParaRPr lang="en-US" dirty="0">
              <a:solidFill>
                <a:srgbClr val="660033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676400"/>
            <a:ext cx="685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Miscommunications in concept attainment could be a drawback to the educational process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533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660033"/>
                </a:solidFill>
              </a:rPr>
              <a:t>    DISADVANTAGE:</a:t>
            </a:r>
            <a:endParaRPr lang="en-US" sz="3200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44643" y="2590800"/>
            <a:ext cx="314701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1905"/>
                <a:solidFill>
                  <a:srgbClr val="6600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Thanks</a:t>
            </a:r>
          </a:p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52400"/>
            <a:ext cx="7239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endParaRPr lang="en-US" sz="2400" dirty="0" smtClean="0"/>
          </a:p>
          <a:p>
            <a:pPr marL="173038" indent="-57150">
              <a:tabLst>
                <a:tab pos="173038" algn="l"/>
              </a:tabLst>
            </a:pPr>
            <a:r>
              <a:rPr lang="en-US" sz="2400" dirty="0" smtClean="0">
                <a:solidFill>
                  <a:srgbClr val="002060"/>
                </a:solidFill>
              </a:rPr>
              <a:t>Jerome </a:t>
            </a:r>
            <a:r>
              <a:rPr lang="en-US" sz="2400" dirty="0">
                <a:solidFill>
                  <a:srgbClr val="002060"/>
                </a:solidFill>
              </a:rPr>
              <a:t>S. Bruner, Jacqueline J. Goodnow, and the late George A. Austin developed the idea of concept attainment in their book A Study of Thinking (1956). 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173038" indent="-57150">
              <a:tabLst>
                <a:tab pos="173038" algn="l"/>
              </a:tabLst>
            </a:pP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23622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solidFill>
                <a:srgbClr val="002060"/>
              </a:solidFill>
            </a:endParaRPr>
          </a:p>
          <a:p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Dr</a:t>
            </a:r>
            <a:r>
              <a:rPr lang="en-US" sz="2400" dirty="0">
                <a:solidFill>
                  <a:srgbClr val="002060"/>
                </a:solidFill>
              </a:rPr>
              <a:t>. Bruner, a </a:t>
            </a:r>
            <a:r>
              <a:rPr lang="en-US" sz="2400" dirty="0" smtClean="0">
                <a:solidFill>
                  <a:srgbClr val="002060"/>
                </a:solidFill>
              </a:rPr>
              <a:t>psychologist </a:t>
            </a:r>
            <a:r>
              <a:rPr lang="en-US" sz="2400" dirty="0">
                <a:solidFill>
                  <a:srgbClr val="002060"/>
                </a:solidFill>
              </a:rPr>
              <a:t>and educator at the New York University Law School, was a pioneer in the Cognitive Revolution in Psychology as well as a prime mover in the educational reform movement in the 1960s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384480"/>
            <a:ext cx="43738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He uses a multidisciplinary approach, 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combining anthropology, psychology, linguistics, 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literary theory, to explore how enculturation affects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 formation of institutions – particularly education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more recently law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Bruner’s primary contribution to education fall within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029450" algn="l"/>
                <a:tab pos="7718425" algn="l"/>
              </a:tabLs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the arena of the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information processing models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– the models designed to help students acquire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operate on data.  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His primary advance in this area pertains to the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development and use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 Concept Attainment in </a:t>
            </a:r>
          </a:p>
          <a:p>
            <a:pPr marL="628650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curriculum development.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457200"/>
            <a:ext cx="7315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Concept Attainment, a close relative to </a:t>
            </a:r>
            <a:r>
              <a:rPr lang="en-US" sz="3200" dirty="0">
                <a:solidFill>
                  <a:srgbClr val="002060"/>
                </a:solidFill>
              </a:rPr>
              <a:t>inductive thinking 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(Joyce and Weil 1967:15), focuses on the </a:t>
            </a:r>
            <a:r>
              <a:rPr lang="en-US" sz="3200" dirty="0">
                <a:solidFill>
                  <a:srgbClr val="002060"/>
                </a:solidFill>
              </a:rPr>
              <a:t>decision-making and categorization 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processes leading up to the </a:t>
            </a:r>
            <a:r>
              <a:rPr lang="en-US" sz="3200" dirty="0">
                <a:solidFill>
                  <a:srgbClr val="002060"/>
                </a:solidFill>
              </a:rPr>
              <a:t>creation and understanding of a concept</a:t>
            </a:r>
            <a:r>
              <a:rPr lang="en-US" sz="3200" dirty="0" smtClean="0">
                <a:solidFill>
                  <a:srgbClr val="002060"/>
                </a:solidFill>
              </a:rPr>
              <a:t>.</a:t>
            </a:r>
          </a:p>
          <a:p>
            <a:endParaRPr lang="en-US" sz="3200" dirty="0">
              <a:solidFill>
                <a:schemeClr val="tx2">
                  <a:lumMod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  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A concept is “</a:t>
            </a:r>
            <a:r>
              <a:rPr lang="en-US" sz="3200" dirty="0">
                <a:solidFill>
                  <a:srgbClr val="002060"/>
                </a:solidFill>
              </a:rPr>
              <a:t>the network of inferences that are or may be set into play by an act of categorization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”</a:t>
            </a:r>
            <a:r>
              <a:rPr lang="en-US" sz="3200" dirty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(Bruner, Goodnow, and Austin </a:t>
            </a:r>
            <a:r>
              <a:rPr lang="en-US" sz="32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     1956:244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). 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304800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concept will be attained after minimum number of encounters with relevant instances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2060"/>
                </a:solidFill>
              </a:rPr>
              <a:t>A </a:t>
            </a:r>
            <a:r>
              <a:rPr lang="en-US" sz="2400" dirty="0">
                <a:solidFill>
                  <a:srgbClr val="002060"/>
                </a:solidFill>
              </a:rPr>
              <a:t>concept will be attained with certainty, regardless of the number of instances one must test en route to attainment</a:t>
            </a:r>
            <a:r>
              <a:rPr lang="en-US" sz="2400" dirty="0" smtClean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Minimize </a:t>
            </a:r>
            <a:r>
              <a:rPr lang="en-US" sz="2400" dirty="0">
                <a:solidFill>
                  <a:schemeClr val="bg1">
                    <a:lumMod val="95000"/>
                    <a:lumOff val="5000"/>
                  </a:schemeClr>
                </a:solidFill>
              </a:rPr>
              <a:t>the amount of strain on guessing and memorization while guaranteeing a concept will be attained</a:t>
            </a: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;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002060"/>
                </a:solidFill>
              </a:rPr>
              <a:t>To </a:t>
            </a:r>
            <a:r>
              <a:rPr lang="en-US" sz="2400" dirty="0">
                <a:solidFill>
                  <a:srgbClr val="002060"/>
                </a:solidFill>
              </a:rPr>
              <a:t>minimize the number of wrong categorizations prior to attaining a concept (Bruner et al 1956).</a:t>
            </a:r>
            <a:br>
              <a:rPr lang="en-US" sz="2400" dirty="0">
                <a:solidFill>
                  <a:srgbClr val="002060"/>
                </a:solidFill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457200" y="3505200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Concept attainment involves not only the decision-making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processes involved with categorization but it also 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incorporates a personalized historical experience of each student or individual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572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Concept Attainment is an indirect instructional strategy that uses a structured inquiry process</a:t>
            </a: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8915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002060"/>
                </a:solidFill>
              </a:rPr>
              <a:t>to clarify ideas and to introduce aspects of content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2209800"/>
            <a:ext cx="8305800" cy="838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well suited to classroom use because all thinking abilities can be challenged throughout the activity. </a:t>
            </a:r>
            <a:endParaRPr lang="en-US" sz="24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-49886"/>
            <a:ext cx="91149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solidFill>
                <a:srgbClr val="6600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8925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24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pattern of decisions leading to concept attainment</a:t>
            </a:r>
          </a:p>
          <a:p>
            <a:pPr marL="288925"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24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involve the following five general factors:</a:t>
            </a:r>
          </a:p>
          <a:p>
            <a:pPr marL="28892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2450" algn="l"/>
              </a:tabLst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548DD4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8925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7245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the definition of task;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the nature of the examples encountered;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the nature of validation procedures;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the consequences of specific categorizations; and</a:t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5) the nature of imposed restrictions.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914400" y="128905"/>
            <a:ext cx="7086600" cy="528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3600" b="0" i="0" u="none" strike="noStrike" cap="none" normalizeH="0" baseline="3000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Steps of Concept Attainment: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Select and define a concept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Select the attributes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Develop positive and negative examples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Introduce the process to the students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Present the examples and list the attributes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Develop a concept definition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Give additional examples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Discuss the process with the class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32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Evaluate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04800" y="-245556"/>
            <a:ext cx="82296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400" b="0" i="0" u="none" strike="noStrike" cap="none" normalizeH="0" baseline="3000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30000" dirty="0" smtClean="0">
                <a:ln>
                  <a:noFill/>
                </a:ln>
                <a:solidFill>
                  <a:srgbClr val="6600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Advantages: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helps make connections between what students know and what they will be learning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3000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learn how to examine a concept from a number of perspectives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3000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learn how to sort out relevant information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3000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extends their knowledge of a concept by classifying more than one example of that concept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3600" b="0" i="0" u="none" strike="noStrike" cap="none" normalizeH="0" baseline="3000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students go beyond merely associating a key term with a definition </a:t>
            </a:r>
            <a:b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en-US" sz="3600" b="0" i="0" u="none" strike="noStrike" cap="none" normalizeH="0" baseline="3000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3600" b="0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concept is learned more thoroughly and retention is improved 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295</TotalTime>
  <Words>431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CONCEPT ATTAINMENT MODEL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ATTAINMENT STRATEGY</dc:title>
  <dc:creator>lenovo</dc:creator>
  <cp:lastModifiedBy>com</cp:lastModifiedBy>
  <cp:revision>48</cp:revision>
  <dcterms:created xsi:type="dcterms:W3CDTF">2012-10-22T13:05:27Z</dcterms:created>
  <dcterms:modified xsi:type="dcterms:W3CDTF">2016-11-06T09:01:39Z</dcterms:modified>
</cp:coreProperties>
</file>